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27"/>
  </p:notesMasterIdLst>
  <p:sldIdLst>
    <p:sldId id="256" r:id="rId2"/>
    <p:sldId id="260" r:id="rId3"/>
    <p:sldId id="267" r:id="rId4"/>
    <p:sldId id="257" r:id="rId5"/>
    <p:sldId id="277" r:id="rId6"/>
    <p:sldId id="269" r:id="rId7"/>
    <p:sldId id="276" r:id="rId8"/>
    <p:sldId id="275" r:id="rId9"/>
    <p:sldId id="274" r:id="rId10"/>
    <p:sldId id="279" r:id="rId11"/>
    <p:sldId id="278" r:id="rId12"/>
    <p:sldId id="273" r:id="rId13"/>
    <p:sldId id="272" r:id="rId14"/>
    <p:sldId id="270" r:id="rId15"/>
    <p:sldId id="271" r:id="rId16"/>
    <p:sldId id="285" r:id="rId17"/>
    <p:sldId id="288" r:id="rId18"/>
    <p:sldId id="287" r:id="rId19"/>
    <p:sldId id="292" r:id="rId20"/>
    <p:sldId id="295" r:id="rId21"/>
    <p:sldId id="293" r:id="rId22"/>
    <p:sldId id="297" r:id="rId23"/>
    <p:sldId id="296" r:id="rId24"/>
    <p:sldId id="261" r:id="rId25"/>
    <p:sldId id="298"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91A2"/>
    <a:srgbClr val="FFEFC6"/>
    <a:srgbClr val="F03F3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843"/>
    <p:restoredTop sz="83817"/>
  </p:normalViewPr>
  <p:slideViewPr>
    <p:cSldViewPr snapToGrid="0" snapToObjects="1">
      <p:cViewPr varScale="1">
        <p:scale>
          <a:sx n="93" d="100"/>
          <a:sy n="93" d="100"/>
        </p:scale>
        <p:origin x="216" y="2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C2E2F4-2F00-DB4B-90AD-C6CF8B91E66D}" type="datetimeFigureOut">
              <a:rPr lang="en-US" smtClean="0"/>
              <a:t>5/21/24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7747A3-9E76-204B-85C3-51B3A0A4BB1D}" type="slidenum">
              <a:rPr lang="en-US" smtClean="0"/>
              <a:t>‹#›</a:t>
            </a:fld>
            <a:endParaRPr lang="en-US"/>
          </a:p>
        </p:txBody>
      </p:sp>
    </p:spTree>
    <p:extLst>
      <p:ext uri="{BB962C8B-B14F-4D97-AF65-F5344CB8AC3E}">
        <p14:creationId xmlns:p14="http://schemas.microsoft.com/office/powerpoint/2010/main" val="11081161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7747A3-9E76-204B-85C3-51B3A0A4BB1D}" type="slidenum">
              <a:rPr lang="en-US" smtClean="0"/>
              <a:t>1</a:t>
            </a:fld>
            <a:endParaRPr lang="en-US"/>
          </a:p>
        </p:txBody>
      </p:sp>
    </p:spTree>
    <p:extLst>
      <p:ext uri="{BB962C8B-B14F-4D97-AF65-F5344CB8AC3E}">
        <p14:creationId xmlns:p14="http://schemas.microsoft.com/office/powerpoint/2010/main" val="15823248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PT Serif" panose="020A0603040505020204" pitchFamily="18" charset="77"/>
              </a:rPr>
              <a:t>Sustaining Your Station Through Fundraising</a:t>
            </a:r>
            <a:endParaRPr lang="en-US" dirty="0"/>
          </a:p>
        </p:txBody>
      </p:sp>
      <p:sp>
        <p:nvSpPr>
          <p:cNvPr id="4" name="Slide Number Placeholder 3"/>
          <p:cNvSpPr>
            <a:spLocks noGrp="1"/>
          </p:cNvSpPr>
          <p:nvPr>
            <p:ph type="sldNum" sz="quarter" idx="5"/>
          </p:nvPr>
        </p:nvSpPr>
        <p:spPr/>
        <p:txBody>
          <a:bodyPr/>
          <a:lstStyle/>
          <a:p>
            <a:fld id="{E47747A3-9E76-204B-85C3-51B3A0A4BB1D}" type="slidenum">
              <a:rPr lang="en-US" smtClean="0"/>
              <a:t>3</a:t>
            </a:fld>
            <a:endParaRPr lang="en-US"/>
          </a:p>
        </p:txBody>
      </p:sp>
    </p:spTree>
    <p:extLst>
      <p:ext uri="{BB962C8B-B14F-4D97-AF65-F5344CB8AC3E}">
        <p14:creationId xmlns:p14="http://schemas.microsoft.com/office/powerpoint/2010/main" val="22403914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E47747A3-9E76-204B-85C3-51B3A0A4BB1D}" type="slidenum">
              <a:rPr lang="en-US" smtClean="0"/>
              <a:t>5</a:t>
            </a:fld>
            <a:endParaRPr lang="en-US"/>
          </a:p>
        </p:txBody>
      </p:sp>
    </p:spTree>
    <p:extLst>
      <p:ext uri="{BB962C8B-B14F-4D97-AF65-F5344CB8AC3E}">
        <p14:creationId xmlns:p14="http://schemas.microsoft.com/office/powerpoint/2010/main" val="32951714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dirty="0"/>
          </a:p>
        </p:txBody>
      </p:sp>
      <p:sp>
        <p:nvSpPr>
          <p:cNvPr id="4" name="Slide Number Placeholder 3"/>
          <p:cNvSpPr>
            <a:spLocks noGrp="1"/>
          </p:cNvSpPr>
          <p:nvPr>
            <p:ph type="sldNum" sz="quarter" idx="5"/>
          </p:nvPr>
        </p:nvSpPr>
        <p:spPr/>
        <p:txBody>
          <a:bodyPr/>
          <a:lstStyle/>
          <a:p>
            <a:fld id="{E47747A3-9E76-204B-85C3-51B3A0A4BB1D}" type="slidenum">
              <a:rPr lang="en-US" smtClean="0"/>
              <a:t>6</a:t>
            </a:fld>
            <a:endParaRPr lang="en-US"/>
          </a:p>
        </p:txBody>
      </p:sp>
    </p:spTree>
    <p:extLst>
      <p:ext uri="{BB962C8B-B14F-4D97-AF65-F5344CB8AC3E}">
        <p14:creationId xmlns:p14="http://schemas.microsoft.com/office/powerpoint/2010/main" val="36713979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47747A3-9E76-204B-85C3-51B3A0A4BB1D}" type="slidenum">
              <a:rPr lang="en-US" smtClean="0"/>
              <a:t>8</a:t>
            </a:fld>
            <a:endParaRPr lang="en-US"/>
          </a:p>
        </p:txBody>
      </p:sp>
    </p:spTree>
    <p:extLst>
      <p:ext uri="{BB962C8B-B14F-4D97-AF65-F5344CB8AC3E}">
        <p14:creationId xmlns:p14="http://schemas.microsoft.com/office/powerpoint/2010/main" val="3790001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47747A3-9E76-204B-85C3-51B3A0A4BB1D}" type="slidenum">
              <a:rPr lang="en-US" smtClean="0"/>
              <a:t>9</a:t>
            </a:fld>
            <a:endParaRPr lang="en-US"/>
          </a:p>
        </p:txBody>
      </p:sp>
    </p:spTree>
    <p:extLst>
      <p:ext uri="{BB962C8B-B14F-4D97-AF65-F5344CB8AC3E}">
        <p14:creationId xmlns:p14="http://schemas.microsoft.com/office/powerpoint/2010/main" val="42622715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47747A3-9E76-204B-85C3-51B3A0A4BB1D}" type="slidenum">
              <a:rPr lang="en-US" smtClean="0"/>
              <a:t>10</a:t>
            </a:fld>
            <a:endParaRPr lang="en-US"/>
          </a:p>
        </p:txBody>
      </p:sp>
    </p:spTree>
    <p:extLst>
      <p:ext uri="{BB962C8B-B14F-4D97-AF65-F5344CB8AC3E}">
        <p14:creationId xmlns:p14="http://schemas.microsoft.com/office/powerpoint/2010/main" val="16150450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47747A3-9E76-204B-85C3-51B3A0A4BB1D}" type="slidenum">
              <a:rPr lang="en-US" smtClean="0"/>
              <a:t>11</a:t>
            </a:fld>
            <a:endParaRPr lang="en-US"/>
          </a:p>
        </p:txBody>
      </p:sp>
    </p:spTree>
    <p:extLst>
      <p:ext uri="{BB962C8B-B14F-4D97-AF65-F5344CB8AC3E}">
        <p14:creationId xmlns:p14="http://schemas.microsoft.com/office/powerpoint/2010/main" val="4417852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47747A3-9E76-204B-85C3-51B3A0A4BB1D}" type="slidenum">
              <a:rPr lang="en-US" smtClean="0"/>
              <a:t>14</a:t>
            </a:fld>
            <a:endParaRPr lang="en-US"/>
          </a:p>
        </p:txBody>
      </p:sp>
    </p:spTree>
    <p:extLst>
      <p:ext uri="{BB962C8B-B14F-4D97-AF65-F5344CB8AC3E}">
        <p14:creationId xmlns:p14="http://schemas.microsoft.com/office/powerpoint/2010/main" val="3676463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BCB0851-EEFD-7A47-B450-FDA5B583E8C9}" type="datetimeFigureOut">
              <a:rPr lang="en-US" smtClean="0"/>
              <a:t>5/21/24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799978-CC3C-8E4B-8586-DE7369796A53}" type="slidenum">
              <a:rPr lang="en-US" smtClean="0"/>
              <a:t>‹#›</a:t>
            </a:fld>
            <a:endParaRPr lang="en-US"/>
          </a:p>
        </p:txBody>
      </p:sp>
    </p:spTree>
    <p:extLst>
      <p:ext uri="{BB962C8B-B14F-4D97-AF65-F5344CB8AC3E}">
        <p14:creationId xmlns:p14="http://schemas.microsoft.com/office/powerpoint/2010/main" val="19708491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BCB0851-EEFD-7A47-B450-FDA5B583E8C9}" type="datetimeFigureOut">
              <a:rPr lang="en-US" smtClean="0"/>
              <a:t>5/21/24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799978-CC3C-8E4B-8586-DE7369796A53}" type="slidenum">
              <a:rPr lang="en-US" smtClean="0"/>
              <a:t>‹#›</a:t>
            </a:fld>
            <a:endParaRPr lang="en-US"/>
          </a:p>
        </p:txBody>
      </p:sp>
    </p:spTree>
    <p:extLst>
      <p:ext uri="{BB962C8B-B14F-4D97-AF65-F5344CB8AC3E}">
        <p14:creationId xmlns:p14="http://schemas.microsoft.com/office/powerpoint/2010/main" val="33097053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BCB0851-EEFD-7A47-B450-FDA5B583E8C9}" type="datetimeFigureOut">
              <a:rPr lang="en-US" smtClean="0"/>
              <a:t>5/21/24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799978-CC3C-8E4B-8586-DE7369796A53}" type="slidenum">
              <a:rPr lang="en-US" smtClean="0"/>
              <a:t>‹#›</a:t>
            </a:fld>
            <a:endParaRPr lang="en-US"/>
          </a:p>
        </p:txBody>
      </p:sp>
    </p:spTree>
    <p:extLst>
      <p:ext uri="{BB962C8B-B14F-4D97-AF65-F5344CB8AC3E}">
        <p14:creationId xmlns:p14="http://schemas.microsoft.com/office/powerpoint/2010/main" val="37695730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BCB0851-EEFD-7A47-B450-FDA5B583E8C9}" type="datetimeFigureOut">
              <a:rPr lang="en-US" smtClean="0"/>
              <a:t>5/21/24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799978-CC3C-8E4B-8586-DE7369796A53}" type="slidenum">
              <a:rPr lang="en-US" smtClean="0"/>
              <a:t>‹#›</a:t>
            </a:fld>
            <a:endParaRPr lang="en-US"/>
          </a:p>
        </p:txBody>
      </p:sp>
    </p:spTree>
    <p:extLst>
      <p:ext uri="{BB962C8B-B14F-4D97-AF65-F5344CB8AC3E}">
        <p14:creationId xmlns:p14="http://schemas.microsoft.com/office/powerpoint/2010/main" val="28628678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BCB0851-EEFD-7A47-B450-FDA5B583E8C9}" type="datetimeFigureOut">
              <a:rPr lang="en-US" smtClean="0"/>
              <a:t>5/21/24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799978-CC3C-8E4B-8586-DE7369796A53}" type="slidenum">
              <a:rPr lang="en-US" smtClean="0"/>
              <a:t>‹#›</a:t>
            </a:fld>
            <a:endParaRPr lang="en-US"/>
          </a:p>
        </p:txBody>
      </p:sp>
    </p:spTree>
    <p:extLst>
      <p:ext uri="{BB962C8B-B14F-4D97-AF65-F5344CB8AC3E}">
        <p14:creationId xmlns:p14="http://schemas.microsoft.com/office/powerpoint/2010/main" val="15412597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BCB0851-EEFD-7A47-B450-FDA5B583E8C9}" type="datetimeFigureOut">
              <a:rPr lang="en-US" smtClean="0"/>
              <a:t>5/21/24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799978-CC3C-8E4B-8586-DE7369796A53}" type="slidenum">
              <a:rPr lang="en-US" smtClean="0"/>
              <a:t>‹#›</a:t>
            </a:fld>
            <a:endParaRPr lang="en-US"/>
          </a:p>
        </p:txBody>
      </p:sp>
    </p:spTree>
    <p:extLst>
      <p:ext uri="{BB962C8B-B14F-4D97-AF65-F5344CB8AC3E}">
        <p14:creationId xmlns:p14="http://schemas.microsoft.com/office/powerpoint/2010/main" val="19949381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BCB0851-EEFD-7A47-B450-FDA5B583E8C9}" type="datetimeFigureOut">
              <a:rPr lang="en-US" smtClean="0"/>
              <a:t>5/21/24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799978-CC3C-8E4B-8586-DE7369796A53}" type="slidenum">
              <a:rPr lang="en-US" smtClean="0"/>
              <a:t>‹#›</a:t>
            </a:fld>
            <a:endParaRPr lang="en-US"/>
          </a:p>
        </p:txBody>
      </p:sp>
    </p:spTree>
    <p:extLst>
      <p:ext uri="{BB962C8B-B14F-4D97-AF65-F5344CB8AC3E}">
        <p14:creationId xmlns:p14="http://schemas.microsoft.com/office/powerpoint/2010/main" val="42818851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BCB0851-EEFD-7A47-B450-FDA5B583E8C9}" type="datetimeFigureOut">
              <a:rPr lang="en-US" smtClean="0"/>
              <a:t>5/21/24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799978-CC3C-8E4B-8586-DE7369796A53}" type="slidenum">
              <a:rPr lang="en-US" smtClean="0"/>
              <a:t>‹#›</a:t>
            </a:fld>
            <a:endParaRPr lang="en-US"/>
          </a:p>
        </p:txBody>
      </p:sp>
    </p:spTree>
    <p:extLst>
      <p:ext uri="{BB962C8B-B14F-4D97-AF65-F5344CB8AC3E}">
        <p14:creationId xmlns:p14="http://schemas.microsoft.com/office/powerpoint/2010/main" val="41754700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CB0851-EEFD-7A47-B450-FDA5B583E8C9}" type="datetimeFigureOut">
              <a:rPr lang="en-US" smtClean="0"/>
              <a:t>5/21/24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799978-CC3C-8E4B-8586-DE7369796A53}" type="slidenum">
              <a:rPr lang="en-US" smtClean="0"/>
              <a:t>‹#›</a:t>
            </a:fld>
            <a:endParaRPr lang="en-US"/>
          </a:p>
        </p:txBody>
      </p:sp>
    </p:spTree>
    <p:extLst>
      <p:ext uri="{BB962C8B-B14F-4D97-AF65-F5344CB8AC3E}">
        <p14:creationId xmlns:p14="http://schemas.microsoft.com/office/powerpoint/2010/main" val="14566872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BCB0851-EEFD-7A47-B450-FDA5B583E8C9}" type="datetimeFigureOut">
              <a:rPr lang="en-US" smtClean="0"/>
              <a:t>5/21/24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799978-CC3C-8E4B-8586-DE7369796A53}" type="slidenum">
              <a:rPr lang="en-US" smtClean="0"/>
              <a:t>‹#›</a:t>
            </a:fld>
            <a:endParaRPr lang="en-US"/>
          </a:p>
        </p:txBody>
      </p:sp>
    </p:spTree>
    <p:extLst>
      <p:ext uri="{BB962C8B-B14F-4D97-AF65-F5344CB8AC3E}">
        <p14:creationId xmlns:p14="http://schemas.microsoft.com/office/powerpoint/2010/main" val="42593353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BCB0851-EEFD-7A47-B450-FDA5B583E8C9}" type="datetimeFigureOut">
              <a:rPr lang="en-US" smtClean="0"/>
              <a:t>5/21/24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799978-CC3C-8E4B-8586-DE7369796A53}" type="slidenum">
              <a:rPr lang="en-US" smtClean="0"/>
              <a:t>‹#›</a:t>
            </a:fld>
            <a:endParaRPr lang="en-US"/>
          </a:p>
        </p:txBody>
      </p:sp>
    </p:spTree>
    <p:extLst>
      <p:ext uri="{BB962C8B-B14F-4D97-AF65-F5344CB8AC3E}">
        <p14:creationId xmlns:p14="http://schemas.microsoft.com/office/powerpoint/2010/main" val="20932452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CB0851-EEFD-7A47-B450-FDA5B583E8C9}" type="datetimeFigureOut">
              <a:rPr lang="en-US" smtClean="0"/>
              <a:t>5/21/24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799978-CC3C-8E4B-8586-DE7369796A53}" type="slidenum">
              <a:rPr lang="en-US" smtClean="0"/>
              <a:t>‹#›</a:t>
            </a:fld>
            <a:endParaRPr lang="en-US"/>
          </a:p>
        </p:txBody>
      </p:sp>
    </p:spTree>
    <p:extLst>
      <p:ext uri="{BB962C8B-B14F-4D97-AF65-F5344CB8AC3E}">
        <p14:creationId xmlns:p14="http://schemas.microsoft.com/office/powerpoint/2010/main" val="164421834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5" Type="http://schemas.openxmlformats.org/officeDocument/2006/relationships/image" Target="../media/image4.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notesSlide" Target="../notesSlides/notesSlide9.xml"/><Relationship Id="rId3" Type="http://schemas.microsoft.com/office/2007/relationships/media" Target="../media/media4.mp3"/><Relationship Id="rId7" Type="http://schemas.openxmlformats.org/officeDocument/2006/relationships/slideLayout" Target="../slideLayouts/slideLayout2.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audio" Target="../media/media5.mp3"/><Relationship Id="rId5" Type="http://schemas.microsoft.com/office/2007/relationships/media" Target="../media/media5.mp3"/><Relationship Id="rId10" Type="http://schemas.openxmlformats.org/officeDocument/2006/relationships/image" Target="../media/image3.png"/><Relationship Id="rId4" Type="http://schemas.openxmlformats.org/officeDocument/2006/relationships/audio" Target="../media/media4.mp3"/><Relationship Id="rId9" Type="http://schemas.openxmlformats.org/officeDocument/2006/relationships/image" Target="../media/image2.png"/></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p3"/><Relationship Id="rId1" Type="http://schemas.microsoft.com/office/2007/relationships/media" Target="../media/media6.mp3"/><Relationship Id="rId5" Type="http://schemas.openxmlformats.org/officeDocument/2006/relationships/image" Target="../media/image3.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913400"/>
            <a:ext cx="9144000" cy="1944911"/>
          </a:xfrm>
        </p:spPr>
        <p:txBody>
          <a:bodyPr/>
          <a:lstStyle/>
          <a:p>
            <a:pPr algn="r"/>
            <a:r>
              <a:rPr lang="en-US" dirty="0">
                <a:latin typeface="Bell MT" charset="0"/>
                <a:ea typeface="Bell MT" charset="0"/>
                <a:cs typeface="Bell MT" charset="0"/>
              </a:rPr>
              <a:t>UNDERWRITING 101</a:t>
            </a:r>
          </a:p>
        </p:txBody>
      </p:sp>
      <p:sp>
        <p:nvSpPr>
          <p:cNvPr id="3" name="Subtitle 2"/>
          <p:cNvSpPr>
            <a:spLocks noGrp="1"/>
          </p:cNvSpPr>
          <p:nvPr>
            <p:ph type="subTitle" idx="1"/>
          </p:nvPr>
        </p:nvSpPr>
        <p:spPr>
          <a:xfrm>
            <a:off x="4897464" y="5105368"/>
            <a:ext cx="5770536" cy="1279927"/>
          </a:xfrm>
        </p:spPr>
        <p:txBody>
          <a:bodyPr/>
          <a:lstStyle/>
          <a:p>
            <a:pPr algn="r"/>
            <a:r>
              <a:rPr lang="en-US" dirty="0">
                <a:latin typeface="Avenir Next Condensed" charset="0"/>
                <a:ea typeface="Avenir Next Condensed" charset="0"/>
                <a:cs typeface="Avenir Next Condensed" charset="0"/>
              </a:rPr>
              <a:t>Kyler Edsitty</a:t>
            </a:r>
          </a:p>
          <a:p>
            <a:pPr algn="r"/>
            <a:r>
              <a:rPr lang="en-US" dirty="0">
                <a:latin typeface="Avenir Next Condensed" charset="0"/>
                <a:ea typeface="Avenir Next Condensed" charset="0"/>
                <a:cs typeface="Avenir Next Condensed" charset="0"/>
              </a:rPr>
              <a:t>Program Coordinator</a:t>
            </a:r>
          </a:p>
        </p:txBody>
      </p:sp>
      <p:grpSp>
        <p:nvGrpSpPr>
          <p:cNvPr id="12" name="Group 11"/>
          <p:cNvGrpSpPr/>
          <p:nvPr/>
        </p:nvGrpSpPr>
        <p:grpSpPr>
          <a:xfrm flipH="1">
            <a:off x="750593" y="0"/>
            <a:ext cx="1113816" cy="4355024"/>
            <a:chOff x="761479" y="0"/>
            <a:chExt cx="1113816" cy="4355024"/>
          </a:xfrm>
        </p:grpSpPr>
        <p:sp>
          <p:nvSpPr>
            <p:cNvPr id="5" name="Rectangle 4"/>
            <p:cNvSpPr/>
            <p:nvPr/>
          </p:nvSpPr>
          <p:spPr>
            <a:xfrm>
              <a:off x="1075079" y="2"/>
              <a:ext cx="134533" cy="356234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 name="Rectangle 5"/>
            <p:cNvSpPr/>
            <p:nvPr/>
          </p:nvSpPr>
          <p:spPr>
            <a:xfrm>
              <a:off x="1409178" y="2"/>
              <a:ext cx="141188" cy="2917854"/>
            </a:xfrm>
            <a:prstGeom prst="rect">
              <a:avLst/>
            </a:prstGeom>
            <a:solidFill>
              <a:srgbClr val="3591A2"/>
            </a:solidFill>
            <a:ln>
              <a:solidFill>
                <a:srgbClr val="3591A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 name="Rectangle 6"/>
            <p:cNvSpPr/>
            <p:nvPr/>
          </p:nvSpPr>
          <p:spPr>
            <a:xfrm>
              <a:off x="1735811" y="0"/>
              <a:ext cx="139484" cy="4355024"/>
            </a:xfrm>
            <a:prstGeom prst="rect">
              <a:avLst/>
            </a:prstGeom>
            <a:solidFill>
              <a:srgbClr val="F2CD00"/>
            </a:solidFill>
            <a:ln>
              <a:solidFill>
                <a:srgbClr val="F2CD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 name="Rectangle 7"/>
            <p:cNvSpPr/>
            <p:nvPr/>
          </p:nvSpPr>
          <p:spPr>
            <a:xfrm>
              <a:off x="761479" y="3"/>
              <a:ext cx="127816" cy="1853136"/>
            </a:xfrm>
            <a:prstGeom prst="rect">
              <a:avLst/>
            </a:prstGeom>
            <a:solidFill>
              <a:srgbClr val="F03F35"/>
            </a:solidFill>
            <a:ln>
              <a:solidFill>
                <a:srgbClr val="F03F3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87539" y="818085"/>
            <a:ext cx="1763602" cy="2485416"/>
          </a:xfrm>
          <a:prstGeom prst="rect">
            <a:avLst/>
          </a:prstGeom>
        </p:spPr>
      </p:pic>
      <p:grpSp>
        <p:nvGrpSpPr>
          <p:cNvPr id="10" name="Group 9">
            <a:extLst>
              <a:ext uri="{FF2B5EF4-FFF2-40B4-BE49-F238E27FC236}">
                <a16:creationId xmlns:a16="http://schemas.microsoft.com/office/drawing/2014/main" id="{D1C5F2B4-132D-0D44-934A-07A4F43EFBA7}"/>
              </a:ext>
            </a:extLst>
          </p:cNvPr>
          <p:cNvGrpSpPr/>
          <p:nvPr/>
        </p:nvGrpSpPr>
        <p:grpSpPr>
          <a:xfrm flipH="1">
            <a:off x="739708" y="0"/>
            <a:ext cx="1113816" cy="4355024"/>
            <a:chOff x="761479" y="0"/>
            <a:chExt cx="1113816" cy="4355024"/>
          </a:xfrm>
        </p:grpSpPr>
        <p:sp>
          <p:nvSpPr>
            <p:cNvPr id="11" name="Rectangle 10">
              <a:extLst>
                <a:ext uri="{FF2B5EF4-FFF2-40B4-BE49-F238E27FC236}">
                  <a16:creationId xmlns:a16="http://schemas.microsoft.com/office/drawing/2014/main" id="{EC77F13D-CE20-C04F-A380-B873F1450275}"/>
                </a:ext>
              </a:extLst>
            </p:cNvPr>
            <p:cNvSpPr/>
            <p:nvPr/>
          </p:nvSpPr>
          <p:spPr>
            <a:xfrm>
              <a:off x="1075079" y="2"/>
              <a:ext cx="134533" cy="356234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3" name="Rectangle 12">
              <a:extLst>
                <a:ext uri="{FF2B5EF4-FFF2-40B4-BE49-F238E27FC236}">
                  <a16:creationId xmlns:a16="http://schemas.microsoft.com/office/drawing/2014/main" id="{C3E572A4-32B5-F843-98EF-ED0CF7E3BD0A}"/>
                </a:ext>
              </a:extLst>
            </p:cNvPr>
            <p:cNvSpPr/>
            <p:nvPr/>
          </p:nvSpPr>
          <p:spPr>
            <a:xfrm>
              <a:off x="1409178" y="2"/>
              <a:ext cx="141188" cy="2917854"/>
            </a:xfrm>
            <a:prstGeom prst="rect">
              <a:avLst/>
            </a:prstGeom>
            <a:solidFill>
              <a:srgbClr val="3591A2"/>
            </a:solidFill>
            <a:ln>
              <a:solidFill>
                <a:srgbClr val="3591A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4" name="Rectangle 13">
              <a:extLst>
                <a:ext uri="{FF2B5EF4-FFF2-40B4-BE49-F238E27FC236}">
                  <a16:creationId xmlns:a16="http://schemas.microsoft.com/office/drawing/2014/main" id="{B4892F0D-CEEB-9348-9830-542C1B12C8EC}"/>
                </a:ext>
              </a:extLst>
            </p:cNvPr>
            <p:cNvSpPr/>
            <p:nvPr/>
          </p:nvSpPr>
          <p:spPr>
            <a:xfrm>
              <a:off x="1735811" y="0"/>
              <a:ext cx="139484" cy="4355024"/>
            </a:xfrm>
            <a:prstGeom prst="rect">
              <a:avLst/>
            </a:prstGeom>
            <a:solidFill>
              <a:srgbClr val="F2CD00"/>
            </a:solidFill>
            <a:ln>
              <a:solidFill>
                <a:srgbClr val="F2CD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5" name="Rectangle 14">
              <a:extLst>
                <a:ext uri="{FF2B5EF4-FFF2-40B4-BE49-F238E27FC236}">
                  <a16:creationId xmlns:a16="http://schemas.microsoft.com/office/drawing/2014/main" id="{2BE03261-787A-8F45-8FAE-8A986D5ADADA}"/>
                </a:ext>
              </a:extLst>
            </p:cNvPr>
            <p:cNvSpPr/>
            <p:nvPr/>
          </p:nvSpPr>
          <p:spPr>
            <a:xfrm>
              <a:off x="761479" y="3"/>
              <a:ext cx="127816" cy="1853136"/>
            </a:xfrm>
            <a:prstGeom prst="rect">
              <a:avLst/>
            </a:prstGeom>
            <a:solidFill>
              <a:srgbClr val="F03F35"/>
            </a:solidFill>
            <a:ln>
              <a:solidFill>
                <a:srgbClr val="F03F3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Tree>
    <p:extLst>
      <p:ext uri="{BB962C8B-B14F-4D97-AF65-F5344CB8AC3E}">
        <p14:creationId xmlns:p14="http://schemas.microsoft.com/office/powerpoint/2010/main" val="4401762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0239984" y="0"/>
            <a:ext cx="1113816" cy="4355024"/>
            <a:chOff x="761479" y="0"/>
            <a:chExt cx="1113816" cy="4355024"/>
          </a:xfrm>
        </p:grpSpPr>
        <p:sp>
          <p:nvSpPr>
            <p:cNvPr id="5" name="Rectangle 4"/>
            <p:cNvSpPr/>
            <p:nvPr/>
          </p:nvSpPr>
          <p:spPr>
            <a:xfrm>
              <a:off x="1075079" y="2"/>
              <a:ext cx="134533" cy="356234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 name="Rectangle 5"/>
            <p:cNvSpPr/>
            <p:nvPr/>
          </p:nvSpPr>
          <p:spPr>
            <a:xfrm>
              <a:off x="1409178" y="2"/>
              <a:ext cx="141188" cy="2917854"/>
            </a:xfrm>
            <a:prstGeom prst="rect">
              <a:avLst/>
            </a:prstGeom>
            <a:solidFill>
              <a:srgbClr val="3591A2"/>
            </a:solidFill>
            <a:ln>
              <a:solidFill>
                <a:srgbClr val="3591A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 name="Rectangle 6"/>
            <p:cNvSpPr/>
            <p:nvPr/>
          </p:nvSpPr>
          <p:spPr>
            <a:xfrm>
              <a:off x="1735811" y="0"/>
              <a:ext cx="139484" cy="4355024"/>
            </a:xfrm>
            <a:prstGeom prst="rect">
              <a:avLst/>
            </a:prstGeom>
            <a:solidFill>
              <a:srgbClr val="F2CD00"/>
            </a:solidFill>
            <a:ln>
              <a:solidFill>
                <a:srgbClr val="F2CD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 name="Rectangle 7"/>
            <p:cNvSpPr/>
            <p:nvPr/>
          </p:nvSpPr>
          <p:spPr>
            <a:xfrm>
              <a:off x="761479" y="3"/>
              <a:ext cx="127816" cy="1853136"/>
            </a:xfrm>
            <a:prstGeom prst="rect">
              <a:avLst/>
            </a:prstGeom>
            <a:solidFill>
              <a:srgbClr val="F03F35"/>
            </a:solidFill>
            <a:ln>
              <a:solidFill>
                <a:srgbClr val="F03F3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10" name="Title 1"/>
          <p:cNvSpPr txBox="1">
            <a:spLocks/>
          </p:cNvSpPr>
          <p:nvPr/>
        </p:nvSpPr>
        <p:spPr>
          <a:xfrm>
            <a:off x="0" y="0"/>
            <a:ext cx="12192000" cy="6858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6000" dirty="0">
              <a:latin typeface="Bell MT" charset="0"/>
              <a:ea typeface="Bell MT" charset="0"/>
              <a:cs typeface="Bell MT" charset="0"/>
            </a:endParaRPr>
          </a:p>
        </p:txBody>
      </p:sp>
      <p:pic>
        <p:nvPicPr>
          <p:cNvPr id="12" name="Picture 11"/>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573729" y="5761704"/>
            <a:ext cx="2780071" cy="617734"/>
          </a:xfrm>
          <a:prstGeom prst="rect">
            <a:avLst/>
          </a:prstGeom>
        </p:spPr>
      </p:pic>
      <p:sp>
        <p:nvSpPr>
          <p:cNvPr id="9" name="Title 1">
            <a:extLst>
              <a:ext uri="{FF2B5EF4-FFF2-40B4-BE49-F238E27FC236}">
                <a16:creationId xmlns:a16="http://schemas.microsoft.com/office/drawing/2014/main" id="{97D67AB7-52EF-AC42-9C51-4D7117E148C1}"/>
              </a:ext>
            </a:extLst>
          </p:cNvPr>
          <p:cNvSpPr>
            <a:spLocks noGrp="1"/>
          </p:cNvSpPr>
          <p:nvPr>
            <p:ph type="title"/>
          </p:nvPr>
        </p:nvSpPr>
        <p:spPr>
          <a:xfrm>
            <a:off x="1043492" y="722864"/>
            <a:ext cx="9196492" cy="1143000"/>
          </a:xfrm>
        </p:spPr>
        <p:txBody>
          <a:bodyPr>
            <a:normAutofit fontScale="90000"/>
          </a:bodyPr>
          <a:lstStyle/>
          <a:p>
            <a:pPr marL="68580"/>
            <a:r>
              <a:rPr lang="en-US" b="1" dirty="0">
                <a:latin typeface="PT Serif" panose="020A0603040505020204" pitchFamily="18" charset="77"/>
              </a:rPr>
              <a:t>Avoid Fines: Una</a:t>
            </a:r>
            <a:r>
              <a:rPr lang="x-none" b="1">
                <a:latin typeface="PT Serif" panose="020A0603040505020204" pitchFamily="18" charset="77"/>
              </a:rPr>
              <a:t>cceptable languag</a:t>
            </a:r>
            <a:r>
              <a:rPr lang="en-US" b="1" dirty="0">
                <a:latin typeface="PT Serif" panose="020A0603040505020204" pitchFamily="18" charset="77"/>
              </a:rPr>
              <a:t>e</a:t>
            </a:r>
          </a:p>
        </p:txBody>
      </p:sp>
      <p:sp>
        <p:nvSpPr>
          <p:cNvPr id="11" name="Content Placeholder 2">
            <a:extLst>
              <a:ext uri="{FF2B5EF4-FFF2-40B4-BE49-F238E27FC236}">
                <a16:creationId xmlns:a16="http://schemas.microsoft.com/office/drawing/2014/main" id="{7B6EB64E-8466-E141-A217-65E48FD5BB7B}"/>
              </a:ext>
            </a:extLst>
          </p:cNvPr>
          <p:cNvSpPr>
            <a:spLocks noGrp="1"/>
          </p:cNvSpPr>
          <p:nvPr>
            <p:ph idx="1"/>
          </p:nvPr>
        </p:nvSpPr>
        <p:spPr>
          <a:xfrm>
            <a:off x="1043492" y="2023384"/>
            <a:ext cx="8671892" cy="3474720"/>
          </a:xfrm>
        </p:spPr>
        <p:txBody>
          <a:bodyPr>
            <a:normAutofit/>
          </a:bodyPr>
          <a:lstStyle/>
          <a:p>
            <a:pPr marL="0" indent="0">
              <a:buNone/>
            </a:pPr>
            <a:r>
              <a:rPr lang="en-US" sz="3200" b="1" u="sng" dirty="0">
                <a:latin typeface="PT Serif" panose="020A0603040505020204" pitchFamily="18" charset="77"/>
              </a:rPr>
              <a:t>Price Information</a:t>
            </a:r>
          </a:p>
          <a:p>
            <a:pPr marL="457200" lvl="1" indent="0">
              <a:buNone/>
            </a:pPr>
            <a:r>
              <a:rPr lang="en-US" sz="2600" dirty="0">
                <a:latin typeface="PT Serif" panose="020A0603040505020204" pitchFamily="18" charset="77"/>
              </a:rPr>
              <a:t>Examples: ”10% discount, free, on-sale”</a:t>
            </a:r>
          </a:p>
          <a:p>
            <a:pPr marL="457200" lvl="1" indent="0">
              <a:buNone/>
            </a:pPr>
            <a:endParaRPr lang="en-US" sz="1050" dirty="0">
              <a:latin typeface="PT Serif" panose="020A0603040505020204" pitchFamily="18" charset="77"/>
            </a:endParaRPr>
          </a:p>
          <a:p>
            <a:pPr marL="68580" indent="0">
              <a:spcBef>
                <a:spcPts val="1368"/>
              </a:spcBef>
              <a:buNone/>
            </a:pPr>
            <a:r>
              <a:rPr lang="en-US" sz="3200" b="1" u="sng" dirty="0">
                <a:latin typeface="PT Serif" panose="020A0603040505020204" pitchFamily="18" charset="77"/>
              </a:rPr>
              <a:t>Call to Action</a:t>
            </a:r>
          </a:p>
          <a:p>
            <a:pPr marL="365760" lvl="1" indent="0">
              <a:buNone/>
            </a:pPr>
            <a:r>
              <a:rPr lang="en-US" sz="2600" dirty="0">
                <a:latin typeface="PT Serif" panose="020A0603040505020204" pitchFamily="18" charset="77"/>
              </a:rPr>
              <a:t>Examples: “Buy now, Stop by our showroom, Call now”</a:t>
            </a:r>
          </a:p>
        </p:txBody>
      </p:sp>
    </p:spTree>
    <p:extLst>
      <p:ext uri="{BB962C8B-B14F-4D97-AF65-F5344CB8AC3E}">
        <p14:creationId xmlns:p14="http://schemas.microsoft.com/office/powerpoint/2010/main" val="256944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anim calcmode="lin" valueType="num">
                                      <p:cBhvr additive="base">
                                        <p:cTn id="7" dur="500"/>
                                        <p:tgtEl>
                                          <p:spTgt spid="11">
                                            <p:txEl>
                                              <p:pRg st="1" end="1"/>
                                            </p:txEl>
                                          </p:spTgt>
                                        </p:tgtEl>
                                        <p:attrNameLst>
                                          <p:attrName>ppt_y</p:attrName>
                                        </p:attrNameLst>
                                      </p:cBhvr>
                                      <p:tavLst>
                                        <p:tav tm="0">
                                          <p:val>
                                            <p:strVal val="#ppt_y+#ppt_h*1.125000"/>
                                          </p:val>
                                        </p:tav>
                                        <p:tav tm="100000">
                                          <p:val>
                                            <p:strVal val="#ppt_y"/>
                                          </p:val>
                                        </p:tav>
                                      </p:tavLst>
                                    </p:anim>
                                    <p:animEffect transition="in" filter="wipe(up)">
                                      <p:cBhvr>
                                        <p:cTn id="8" dur="500"/>
                                        <p:tgtEl>
                                          <p:spTgt spid="11">
                                            <p:txEl>
                                              <p:pRg st="1" end="1"/>
                                            </p:txEl>
                                          </p:spTgt>
                                        </p:tgtEl>
                                      </p:cBhvr>
                                    </p:animEffec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xEl>
                                              <p:pRg st="4" end="4"/>
                                            </p:txEl>
                                          </p:spTgt>
                                        </p:tgtEl>
                                        <p:attrNameLst>
                                          <p:attrName>style.visibility</p:attrName>
                                        </p:attrNameLst>
                                      </p:cBhvr>
                                      <p:to>
                                        <p:strVal val="visible"/>
                                      </p:to>
                                    </p:set>
                                    <p:anim calcmode="lin" valueType="num">
                                      <p:cBhvr additive="base">
                                        <p:cTn id="13"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0" y="0"/>
            <a:ext cx="12192000" cy="6858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6000" dirty="0">
              <a:latin typeface="Bell MT" charset="0"/>
              <a:ea typeface="Bell MT" charset="0"/>
              <a:cs typeface="Bell MT" charset="0"/>
            </a:endParaRPr>
          </a:p>
        </p:txBody>
      </p:sp>
      <p:pic>
        <p:nvPicPr>
          <p:cNvPr id="12" name="Picture 11"/>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573729" y="5761704"/>
            <a:ext cx="2780071" cy="617734"/>
          </a:xfrm>
          <a:prstGeom prst="rect">
            <a:avLst/>
          </a:prstGeom>
        </p:spPr>
      </p:pic>
      <p:sp>
        <p:nvSpPr>
          <p:cNvPr id="11" name="Content Placeholder 2">
            <a:extLst>
              <a:ext uri="{FF2B5EF4-FFF2-40B4-BE49-F238E27FC236}">
                <a16:creationId xmlns:a16="http://schemas.microsoft.com/office/drawing/2014/main" id="{E5F6AB8C-A97C-F144-A534-B7C771808DB4}"/>
              </a:ext>
            </a:extLst>
          </p:cNvPr>
          <p:cNvSpPr>
            <a:spLocks noGrp="1"/>
          </p:cNvSpPr>
          <p:nvPr>
            <p:ph idx="1"/>
          </p:nvPr>
        </p:nvSpPr>
        <p:spPr>
          <a:xfrm>
            <a:off x="2149684" y="1885201"/>
            <a:ext cx="8900332" cy="3474720"/>
          </a:xfrm>
        </p:spPr>
        <p:txBody>
          <a:bodyPr>
            <a:normAutofit/>
          </a:bodyPr>
          <a:lstStyle/>
          <a:p>
            <a:pPr marL="0" indent="0">
              <a:buNone/>
            </a:pPr>
            <a:r>
              <a:rPr lang="en-US" sz="3000" b="1" u="sng" dirty="0">
                <a:latin typeface="PT Serif" panose="020A0603040505020204" pitchFamily="18" charset="77"/>
              </a:rPr>
              <a:t>An inducement to buy, sell, lease or patronize</a:t>
            </a:r>
          </a:p>
          <a:p>
            <a:pPr marL="457200" lvl="1" indent="0">
              <a:buNone/>
            </a:pPr>
            <a:r>
              <a:rPr lang="en-US" sz="2600" dirty="0">
                <a:latin typeface="PT Serif" panose="020A0603040505020204" pitchFamily="18" charset="77"/>
              </a:rPr>
              <a:t>Example: ”While supplies last, limited quantities, on-sale”</a:t>
            </a:r>
          </a:p>
          <a:p>
            <a:pPr marL="457200" lvl="1" indent="0">
              <a:buNone/>
            </a:pPr>
            <a:endParaRPr lang="en-US" sz="1050" dirty="0">
              <a:latin typeface="PT Serif" panose="020A0603040505020204" pitchFamily="18" charset="77"/>
            </a:endParaRPr>
          </a:p>
          <a:p>
            <a:pPr marL="68580" indent="0">
              <a:buNone/>
            </a:pPr>
            <a:r>
              <a:rPr lang="en-US" sz="3000" b="1" u="sng" dirty="0">
                <a:latin typeface="PT Serif" panose="020A0603040505020204" pitchFamily="18" charset="77"/>
              </a:rPr>
              <a:t>Personal Endorsement</a:t>
            </a:r>
          </a:p>
          <a:p>
            <a:pPr marL="365760" lvl="1" indent="0">
              <a:buNone/>
            </a:pPr>
            <a:r>
              <a:rPr lang="en-US" sz="2200" dirty="0">
                <a:latin typeface="PT Serif" panose="020A0603040505020204" pitchFamily="18" charset="77"/>
              </a:rPr>
              <a:t>  </a:t>
            </a:r>
            <a:r>
              <a:rPr lang="en-US" sz="2600" dirty="0">
                <a:latin typeface="PT Serif" panose="020A0603040505020204" pitchFamily="18" charset="77"/>
              </a:rPr>
              <a:t>Examples: “Your, You, Our, and We”</a:t>
            </a:r>
          </a:p>
        </p:txBody>
      </p:sp>
      <p:sp>
        <p:nvSpPr>
          <p:cNvPr id="15" name="Title 1">
            <a:extLst>
              <a:ext uri="{FF2B5EF4-FFF2-40B4-BE49-F238E27FC236}">
                <a16:creationId xmlns:a16="http://schemas.microsoft.com/office/drawing/2014/main" id="{4747787F-5D4C-2841-87C9-9E32B864DC2B}"/>
              </a:ext>
            </a:extLst>
          </p:cNvPr>
          <p:cNvSpPr txBox="1">
            <a:spLocks/>
          </p:cNvSpPr>
          <p:nvPr/>
        </p:nvSpPr>
        <p:spPr>
          <a:xfrm>
            <a:off x="1853524" y="663488"/>
            <a:ext cx="9196492" cy="1143000"/>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68580"/>
            <a:r>
              <a:rPr lang="en-US" b="1" dirty="0">
                <a:latin typeface="PT Serif" panose="020A0603040505020204" pitchFamily="18" charset="77"/>
              </a:rPr>
              <a:t>Avoid Fines: Una</a:t>
            </a:r>
            <a:r>
              <a:rPr lang="x-none" b="1">
                <a:latin typeface="PT Serif" panose="020A0603040505020204" pitchFamily="18" charset="77"/>
              </a:rPr>
              <a:t>cceptable languag</a:t>
            </a:r>
            <a:r>
              <a:rPr lang="en-US" b="1" dirty="0">
                <a:latin typeface="PT Serif" panose="020A0603040505020204" pitchFamily="18" charset="77"/>
              </a:rPr>
              <a:t>e</a:t>
            </a:r>
          </a:p>
        </p:txBody>
      </p:sp>
      <p:grpSp>
        <p:nvGrpSpPr>
          <p:cNvPr id="16" name="Group 15">
            <a:extLst>
              <a:ext uri="{FF2B5EF4-FFF2-40B4-BE49-F238E27FC236}">
                <a16:creationId xmlns:a16="http://schemas.microsoft.com/office/drawing/2014/main" id="{2C50F4AC-D7B1-0142-A0F9-3995D7F9699E}"/>
              </a:ext>
            </a:extLst>
          </p:cNvPr>
          <p:cNvGrpSpPr/>
          <p:nvPr/>
        </p:nvGrpSpPr>
        <p:grpSpPr>
          <a:xfrm flipH="1">
            <a:off x="739708" y="0"/>
            <a:ext cx="1113816" cy="4355024"/>
            <a:chOff x="761479" y="0"/>
            <a:chExt cx="1113816" cy="4355024"/>
          </a:xfrm>
        </p:grpSpPr>
        <p:sp>
          <p:nvSpPr>
            <p:cNvPr id="17" name="Rectangle 16">
              <a:extLst>
                <a:ext uri="{FF2B5EF4-FFF2-40B4-BE49-F238E27FC236}">
                  <a16:creationId xmlns:a16="http://schemas.microsoft.com/office/drawing/2014/main" id="{7A9157A1-AD52-9545-BDA6-1A4324600E9D}"/>
                </a:ext>
              </a:extLst>
            </p:cNvPr>
            <p:cNvSpPr/>
            <p:nvPr/>
          </p:nvSpPr>
          <p:spPr>
            <a:xfrm>
              <a:off x="1075079" y="2"/>
              <a:ext cx="134533" cy="356234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8" name="Rectangle 17">
              <a:extLst>
                <a:ext uri="{FF2B5EF4-FFF2-40B4-BE49-F238E27FC236}">
                  <a16:creationId xmlns:a16="http://schemas.microsoft.com/office/drawing/2014/main" id="{18528F1A-19B7-AC4C-B326-0BC9B37538D6}"/>
                </a:ext>
              </a:extLst>
            </p:cNvPr>
            <p:cNvSpPr/>
            <p:nvPr/>
          </p:nvSpPr>
          <p:spPr>
            <a:xfrm>
              <a:off x="1409178" y="2"/>
              <a:ext cx="141188" cy="2917854"/>
            </a:xfrm>
            <a:prstGeom prst="rect">
              <a:avLst/>
            </a:prstGeom>
            <a:solidFill>
              <a:srgbClr val="3591A2"/>
            </a:solidFill>
            <a:ln>
              <a:solidFill>
                <a:srgbClr val="3591A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9" name="Rectangle 18">
              <a:extLst>
                <a:ext uri="{FF2B5EF4-FFF2-40B4-BE49-F238E27FC236}">
                  <a16:creationId xmlns:a16="http://schemas.microsoft.com/office/drawing/2014/main" id="{ADA4BB18-9755-F840-B683-A3B68AEEA95F}"/>
                </a:ext>
              </a:extLst>
            </p:cNvPr>
            <p:cNvSpPr/>
            <p:nvPr/>
          </p:nvSpPr>
          <p:spPr>
            <a:xfrm>
              <a:off x="1735811" y="0"/>
              <a:ext cx="139484" cy="4355024"/>
            </a:xfrm>
            <a:prstGeom prst="rect">
              <a:avLst/>
            </a:prstGeom>
            <a:solidFill>
              <a:srgbClr val="F2CD00"/>
            </a:solidFill>
            <a:ln>
              <a:solidFill>
                <a:srgbClr val="F2CD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0" name="Rectangle 19">
              <a:extLst>
                <a:ext uri="{FF2B5EF4-FFF2-40B4-BE49-F238E27FC236}">
                  <a16:creationId xmlns:a16="http://schemas.microsoft.com/office/drawing/2014/main" id="{CB02C379-1CFA-2E4F-AAC6-7740B4277741}"/>
                </a:ext>
              </a:extLst>
            </p:cNvPr>
            <p:cNvSpPr/>
            <p:nvPr/>
          </p:nvSpPr>
          <p:spPr>
            <a:xfrm>
              <a:off x="761479" y="3"/>
              <a:ext cx="127816" cy="1853136"/>
            </a:xfrm>
            <a:prstGeom prst="rect">
              <a:avLst/>
            </a:prstGeom>
            <a:solidFill>
              <a:srgbClr val="F03F35"/>
            </a:solidFill>
            <a:ln>
              <a:solidFill>
                <a:srgbClr val="F03F3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Tree>
    <p:extLst>
      <p:ext uri="{BB962C8B-B14F-4D97-AF65-F5344CB8AC3E}">
        <p14:creationId xmlns:p14="http://schemas.microsoft.com/office/powerpoint/2010/main" val="3122111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anim calcmode="lin" valueType="num">
                                      <p:cBhvr additive="base">
                                        <p:cTn id="7" dur="500"/>
                                        <p:tgtEl>
                                          <p:spTgt spid="11">
                                            <p:txEl>
                                              <p:pRg st="1" end="1"/>
                                            </p:txEl>
                                          </p:spTgt>
                                        </p:tgtEl>
                                        <p:attrNameLst>
                                          <p:attrName>ppt_y</p:attrName>
                                        </p:attrNameLst>
                                      </p:cBhvr>
                                      <p:tavLst>
                                        <p:tav tm="0">
                                          <p:val>
                                            <p:strVal val="#ppt_y+#ppt_h*1.125000"/>
                                          </p:val>
                                        </p:tav>
                                        <p:tav tm="100000">
                                          <p:val>
                                            <p:strVal val="#ppt_y"/>
                                          </p:val>
                                        </p:tav>
                                      </p:tavLst>
                                    </p:anim>
                                    <p:animEffect transition="in" filter="wipe(up)">
                                      <p:cBhvr>
                                        <p:cTn id="8" dur="500"/>
                                        <p:tgtEl>
                                          <p:spTgt spid="11">
                                            <p:txEl>
                                              <p:pRg st="1" end="1"/>
                                            </p:txEl>
                                          </p:spTgt>
                                        </p:tgtEl>
                                      </p:cBhvr>
                                    </p:animEffec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xEl>
                                              <p:pRg st="4" end="4"/>
                                            </p:txEl>
                                          </p:spTgt>
                                        </p:tgtEl>
                                        <p:attrNameLst>
                                          <p:attrName>style.visibility</p:attrName>
                                        </p:attrNameLst>
                                      </p:cBhvr>
                                      <p:to>
                                        <p:strVal val="visible"/>
                                      </p:to>
                                    </p:set>
                                    <p:anim calcmode="lin" valueType="num">
                                      <p:cBhvr additive="base">
                                        <p:cTn id="13"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0239984" y="0"/>
            <a:ext cx="1113816" cy="4355024"/>
            <a:chOff x="761479" y="0"/>
            <a:chExt cx="1113816" cy="4355024"/>
          </a:xfrm>
        </p:grpSpPr>
        <p:sp>
          <p:nvSpPr>
            <p:cNvPr id="5" name="Rectangle 4"/>
            <p:cNvSpPr/>
            <p:nvPr/>
          </p:nvSpPr>
          <p:spPr>
            <a:xfrm>
              <a:off x="1075079" y="2"/>
              <a:ext cx="134533" cy="356234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 name="Rectangle 5"/>
            <p:cNvSpPr/>
            <p:nvPr/>
          </p:nvSpPr>
          <p:spPr>
            <a:xfrm>
              <a:off x="1409178" y="2"/>
              <a:ext cx="141188" cy="2917854"/>
            </a:xfrm>
            <a:prstGeom prst="rect">
              <a:avLst/>
            </a:prstGeom>
            <a:solidFill>
              <a:srgbClr val="3591A2"/>
            </a:solidFill>
            <a:ln>
              <a:solidFill>
                <a:srgbClr val="3591A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 name="Rectangle 6"/>
            <p:cNvSpPr/>
            <p:nvPr/>
          </p:nvSpPr>
          <p:spPr>
            <a:xfrm>
              <a:off x="1735811" y="0"/>
              <a:ext cx="139484" cy="4355024"/>
            </a:xfrm>
            <a:prstGeom prst="rect">
              <a:avLst/>
            </a:prstGeom>
            <a:solidFill>
              <a:srgbClr val="F2CD00"/>
            </a:solidFill>
            <a:ln>
              <a:solidFill>
                <a:srgbClr val="F2CD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 name="Rectangle 7"/>
            <p:cNvSpPr/>
            <p:nvPr/>
          </p:nvSpPr>
          <p:spPr>
            <a:xfrm>
              <a:off x="761479" y="3"/>
              <a:ext cx="127816" cy="1853136"/>
            </a:xfrm>
            <a:prstGeom prst="rect">
              <a:avLst/>
            </a:prstGeom>
            <a:solidFill>
              <a:srgbClr val="F03F35"/>
            </a:solidFill>
            <a:ln>
              <a:solidFill>
                <a:srgbClr val="F03F3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10" name="Title 1"/>
          <p:cNvSpPr txBox="1">
            <a:spLocks/>
          </p:cNvSpPr>
          <p:nvPr/>
        </p:nvSpPr>
        <p:spPr>
          <a:xfrm>
            <a:off x="0" y="0"/>
            <a:ext cx="12192000" cy="6858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6000" dirty="0">
              <a:latin typeface="Bell MT" charset="0"/>
              <a:ea typeface="Bell MT" charset="0"/>
              <a:cs typeface="Bell MT" charset="0"/>
            </a:endParaRPr>
          </a:p>
        </p:txBody>
      </p:sp>
      <p:pic>
        <p:nvPicPr>
          <p:cNvPr id="12" name="Picture 11"/>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573729" y="5761704"/>
            <a:ext cx="2780071" cy="617734"/>
          </a:xfrm>
          <a:prstGeom prst="rect">
            <a:avLst/>
          </a:prstGeom>
        </p:spPr>
      </p:pic>
      <p:sp>
        <p:nvSpPr>
          <p:cNvPr id="9" name="Title 1">
            <a:extLst>
              <a:ext uri="{FF2B5EF4-FFF2-40B4-BE49-F238E27FC236}">
                <a16:creationId xmlns:a16="http://schemas.microsoft.com/office/drawing/2014/main" id="{3CB16AE1-D653-F34F-8F18-3978D575FF54}"/>
              </a:ext>
            </a:extLst>
          </p:cNvPr>
          <p:cNvSpPr>
            <a:spLocks noGrp="1"/>
          </p:cNvSpPr>
          <p:nvPr>
            <p:ph type="title"/>
          </p:nvPr>
        </p:nvSpPr>
        <p:spPr>
          <a:xfrm>
            <a:off x="1043490" y="1027664"/>
            <a:ext cx="9196494" cy="1143000"/>
          </a:xfrm>
        </p:spPr>
        <p:txBody>
          <a:bodyPr>
            <a:normAutofit fontScale="90000"/>
          </a:bodyPr>
          <a:lstStyle/>
          <a:p>
            <a:r>
              <a:rPr lang="en-US" b="1" dirty="0">
                <a:latin typeface="PT Serif" panose="020A0603040505020204" pitchFamily="18" charset="77"/>
              </a:rPr>
              <a:t>Avoid Fines: Comparative &amp; Qualitative Language</a:t>
            </a:r>
          </a:p>
        </p:txBody>
      </p:sp>
      <p:sp>
        <p:nvSpPr>
          <p:cNvPr id="11" name="Content Placeholder 2">
            <a:extLst>
              <a:ext uri="{FF2B5EF4-FFF2-40B4-BE49-F238E27FC236}">
                <a16:creationId xmlns:a16="http://schemas.microsoft.com/office/drawing/2014/main" id="{91EDFF12-407E-E442-8CEC-599F2337B8A5}"/>
              </a:ext>
            </a:extLst>
          </p:cNvPr>
          <p:cNvSpPr>
            <a:spLocks noGrp="1"/>
          </p:cNvSpPr>
          <p:nvPr>
            <p:ph idx="1"/>
          </p:nvPr>
        </p:nvSpPr>
        <p:spPr>
          <a:xfrm>
            <a:off x="940846" y="2403555"/>
            <a:ext cx="8671892" cy="2959489"/>
          </a:xfrm>
        </p:spPr>
        <p:txBody>
          <a:bodyPr numCol="2">
            <a:normAutofit/>
          </a:bodyPr>
          <a:lstStyle/>
          <a:p>
            <a:pPr lvl="1"/>
            <a:r>
              <a:rPr lang="en-US" sz="2600" dirty="0">
                <a:latin typeface="PT Serif" panose="020A0603040505020204" pitchFamily="18" charset="77"/>
              </a:rPr>
              <a:t>Efficient</a:t>
            </a:r>
          </a:p>
          <a:p>
            <a:pPr lvl="1"/>
            <a:r>
              <a:rPr lang="en-US" sz="2600" dirty="0">
                <a:latin typeface="PT Serif" panose="020A0603040505020204" pitchFamily="18" charset="77"/>
              </a:rPr>
              <a:t>Economical</a:t>
            </a:r>
          </a:p>
          <a:p>
            <a:pPr lvl="1"/>
            <a:r>
              <a:rPr lang="en-US" sz="2600" dirty="0">
                <a:latin typeface="PT Serif" panose="020A0603040505020204" pitchFamily="18" charset="77"/>
              </a:rPr>
              <a:t>Dependable</a:t>
            </a:r>
          </a:p>
          <a:p>
            <a:pPr lvl="1"/>
            <a:r>
              <a:rPr lang="en-US" sz="2600" dirty="0">
                <a:latin typeface="PT Serif" panose="020A0603040505020204" pitchFamily="18" charset="77"/>
              </a:rPr>
              <a:t>Dedicated</a:t>
            </a:r>
          </a:p>
          <a:p>
            <a:pPr lvl="1"/>
            <a:r>
              <a:rPr lang="en-US" sz="2600" dirty="0">
                <a:latin typeface="PT Serif" panose="020A0603040505020204" pitchFamily="18" charset="77"/>
              </a:rPr>
              <a:t>Prompt</a:t>
            </a:r>
          </a:p>
          <a:p>
            <a:pPr marL="457200" lvl="1" indent="0">
              <a:buNone/>
            </a:pPr>
            <a:endParaRPr lang="en-US" sz="2600" dirty="0">
              <a:latin typeface="PT Serif" panose="020A0603040505020204" pitchFamily="18" charset="77"/>
            </a:endParaRPr>
          </a:p>
          <a:p>
            <a:pPr lvl="1"/>
            <a:r>
              <a:rPr lang="en-US" sz="2600" dirty="0">
                <a:latin typeface="PT Serif" panose="020A0603040505020204" pitchFamily="18" charset="77"/>
              </a:rPr>
              <a:t>Fair price</a:t>
            </a:r>
          </a:p>
          <a:p>
            <a:pPr lvl="1"/>
            <a:r>
              <a:rPr lang="en-US" sz="2600" dirty="0">
                <a:latin typeface="PT Serif" panose="020A0603040505020204" pitchFamily="18" charset="77"/>
              </a:rPr>
              <a:t>Reliable</a:t>
            </a:r>
          </a:p>
          <a:p>
            <a:pPr lvl="1"/>
            <a:r>
              <a:rPr lang="en-US" sz="2600" dirty="0">
                <a:latin typeface="PT Serif" panose="020A0603040505020204" pitchFamily="18" charset="77"/>
              </a:rPr>
              <a:t>Excellent</a:t>
            </a:r>
          </a:p>
          <a:p>
            <a:pPr lvl="1"/>
            <a:r>
              <a:rPr lang="en-US" sz="2600" dirty="0">
                <a:latin typeface="PT Serif" panose="020A0603040505020204" pitchFamily="18" charset="77"/>
              </a:rPr>
              <a:t>Leading</a:t>
            </a:r>
          </a:p>
          <a:p>
            <a:pPr lvl="1"/>
            <a:r>
              <a:rPr lang="en-US" sz="2600" dirty="0">
                <a:latin typeface="PT Serif" panose="020A0603040505020204" pitchFamily="18" charset="77"/>
              </a:rPr>
              <a:t>Award winning</a:t>
            </a:r>
          </a:p>
          <a:p>
            <a:endParaRPr lang="en-US" dirty="0">
              <a:latin typeface="PT Serif" panose="020A0603040505020204" pitchFamily="18" charset="77"/>
            </a:endParaRPr>
          </a:p>
        </p:txBody>
      </p:sp>
      <p:pic>
        <p:nvPicPr>
          <p:cNvPr id="14" name="Sample Station Spots.mp3">
            <a:hlinkClick r:id="" action="ppaction://media"/>
            <a:extLst>
              <a:ext uri="{FF2B5EF4-FFF2-40B4-BE49-F238E27FC236}">
                <a16:creationId xmlns:a16="http://schemas.microsoft.com/office/drawing/2014/main" id="{FA65D636-BF3E-1547-B545-5B21686B90E0}"/>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3567238" y="4606466"/>
            <a:ext cx="812800" cy="812800"/>
          </a:xfrm>
          <a:prstGeom prst="rect">
            <a:avLst/>
          </a:prstGeom>
        </p:spPr>
      </p:pic>
    </p:spTree>
    <p:extLst>
      <p:ext uri="{BB962C8B-B14F-4D97-AF65-F5344CB8AC3E}">
        <p14:creationId xmlns:p14="http://schemas.microsoft.com/office/powerpoint/2010/main" val="642964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14"/>
                    </p:tgtEl>
                  </p:cond>
                </p:stCondLst>
                <p:endSync evt="end" delay="0">
                  <p:rtn val="all"/>
                </p:endSync>
                <p:childTnLst>
                  <p:par>
                    <p:cTn id="26" fill="hold">
                      <p:stCondLst>
                        <p:cond delay="0"/>
                      </p:stCondLst>
                      <p:childTnLst>
                        <p:par>
                          <p:cTn id="27" fill="hold">
                            <p:stCondLst>
                              <p:cond delay="0"/>
                            </p:stCondLst>
                            <p:childTnLst>
                              <p:par>
                                <p:cTn id="28" presetID="1" presetClass="mediacall" presetSubtype="0" fill="hold" nodeType="clickEffect">
                                  <p:stCondLst>
                                    <p:cond delay="0"/>
                                  </p:stCondLst>
                                  <p:childTnLst>
                                    <p:cmd type="call" cmd="playFrom(0.0)">
                                      <p:cBhvr>
                                        <p:cTn id="29" dur="63973" fill="hold"/>
                                        <p:tgtEl>
                                          <p:spTgt spid="14"/>
                                        </p:tgtEl>
                                      </p:cBhvr>
                                    </p:cmd>
                                  </p:childTnLst>
                                </p:cTn>
                              </p:par>
                            </p:childTnLst>
                          </p:cTn>
                        </p:par>
                      </p:childTnLst>
                    </p:cTn>
                  </p:par>
                </p:childTnLst>
              </p:cTn>
              <p:nextCondLst>
                <p:cond evt="onClick" delay="0">
                  <p:tgtEl>
                    <p:spTgt spid="14"/>
                  </p:tgtEl>
                </p:cond>
              </p:nextCondLst>
            </p:seq>
            <p:audio>
              <p:cMediaNode vol="80000">
                <p:cTn id="30" fill="hold" display="0">
                  <p:stCondLst>
                    <p:cond delay="indefinite"/>
                  </p:stCondLst>
                  <p:endCondLst>
                    <p:cond evt="onStopAudio" delay="0">
                      <p:tgtEl>
                        <p:sldTgt/>
                      </p:tgtEl>
                    </p:cond>
                  </p:endCondLst>
                </p:cTn>
                <p:tgtEl>
                  <p:spTgt spid="14"/>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0" y="0"/>
            <a:ext cx="12192000" cy="6858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6000" dirty="0">
              <a:latin typeface="Bell MT" charset="0"/>
              <a:ea typeface="Bell MT" charset="0"/>
              <a:cs typeface="Bell MT" charset="0"/>
            </a:endParaRPr>
          </a:p>
        </p:txBody>
      </p:sp>
      <p:pic>
        <p:nvPicPr>
          <p:cNvPr id="12" name="Picture 11"/>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573729" y="5761704"/>
            <a:ext cx="2780071" cy="617734"/>
          </a:xfrm>
          <a:prstGeom prst="rect">
            <a:avLst/>
          </a:prstGeom>
        </p:spPr>
      </p:pic>
      <p:sp>
        <p:nvSpPr>
          <p:cNvPr id="9" name="Title 1">
            <a:extLst>
              <a:ext uri="{FF2B5EF4-FFF2-40B4-BE49-F238E27FC236}">
                <a16:creationId xmlns:a16="http://schemas.microsoft.com/office/drawing/2014/main" id="{1B452DDE-972F-CC43-856A-581C4979EB50}"/>
              </a:ext>
            </a:extLst>
          </p:cNvPr>
          <p:cNvSpPr>
            <a:spLocks noGrp="1"/>
          </p:cNvSpPr>
          <p:nvPr>
            <p:ph type="title"/>
          </p:nvPr>
        </p:nvSpPr>
        <p:spPr>
          <a:xfrm>
            <a:off x="1853524" y="412440"/>
            <a:ext cx="9729432" cy="1143000"/>
          </a:xfrm>
        </p:spPr>
        <p:txBody>
          <a:bodyPr/>
          <a:lstStyle/>
          <a:p>
            <a:r>
              <a:rPr lang="en-US" b="1" dirty="0">
                <a:latin typeface="PT Serif" panose="020A0603040505020204" pitchFamily="18" charset="77"/>
              </a:rPr>
              <a:t>Exception to the Rules</a:t>
            </a:r>
          </a:p>
        </p:txBody>
      </p:sp>
      <p:sp>
        <p:nvSpPr>
          <p:cNvPr id="11" name="Content Placeholder 2">
            <a:extLst>
              <a:ext uri="{FF2B5EF4-FFF2-40B4-BE49-F238E27FC236}">
                <a16:creationId xmlns:a16="http://schemas.microsoft.com/office/drawing/2014/main" id="{C3385465-F3A6-5946-A42A-2DDC48DEB76E}"/>
              </a:ext>
            </a:extLst>
          </p:cNvPr>
          <p:cNvSpPr>
            <a:spLocks noGrp="1"/>
          </p:cNvSpPr>
          <p:nvPr>
            <p:ph idx="1"/>
          </p:nvPr>
        </p:nvSpPr>
        <p:spPr>
          <a:xfrm>
            <a:off x="2039308" y="1458929"/>
            <a:ext cx="9061240" cy="4585320"/>
          </a:xfrm>
        </p:spPr>
        <p:txBody>
          <a:bodyPr>
            <a:normAutofit fontScale="92500" lnSpcReduction="20000"/>
          </a:bodyPr>
          <a:lstStyle/>
          <a:p>
            <a:pPr marL="0" indent="0">
              <a:buNone/>
            </a:pPr>
            <a:r>
              <a:rPr lang="en-US" b="1" dirty="0">
                <a:latin typeface="PT Serif" panose="020A0603040505020204" pitchFamily="18" charset="77"/>
              </a:rPr>
              <a:t>Nonprofits</a:t>
            </a:r>
          </a:p>
          <a:p>
            <a:pPr marL="0" indent="0">
              <a:buNone/>
            </a:pPr>
            <a:r>
              <a:rPr lang="en-US" b="1" dirty="0">
                <a:latin typeface="PT Serif" panose="020A0603040505020204" pitchFamily="18" charset="77"/>
              </a:rPr>
              <a:t>	</a:t>
            </a:r>
          </a:p>
          <a:p>
            <a:pPr marL="0" indent="0">
              <a:buNone/>
            </a:pPr>
            <a:r>
              <a:rPr lang="en-US" dirty="0">
                <a:latin typeface="PT Serif" panose="020A0603040505020204" pitchFamily="18" charset="77"/>
              </a:rPr>
              <a:t>Examples:</a:t>
            </a:r>
          </a:p>
          <a:p>
            <a:pPr marL="358775" indent="-358775">
              <a:buFont typeface="Courier New" panose="02070309020205020404" pitchFamily="49" charset="0"/>
              <a:buChar char="o"/>
            </a:pPr>
            <a:r>
              <a:rPr lang="en-US" dirty="0"/>
              <a:t>Promoting a local school’s drama department’s production of a play, the station provide the ticket prices and urge listeners to attend. </a:t>
            </a:r>
          </a:p>
          <a:p>
            <a:pPr marL="358775" indent="-358775">
              <a:buFont typeface="Courier New" panose="02070309020205020404" pitchFamily="49" charset="0"/>
              <a:buChar char="o"/>
            </a:pPr>
            <a:r>
              <a:rPr lang="en-US" dirty="0"/>
              <a:t>Church Bake Sale: The underwriting spot can say that the local church sells the </a:t>
            </a:r>
            <a:r>
              <a:rPr lang="en-US" i="1" dirty="0"/>
              <a:t>best</a:t>
            </a:r>
            <a:r>
              <a:rPr lang="en-US" dirty="0"/>
              <a:t> cherry pie (making a qualitative claim that they cannot make for a for-profit underwriter)</a:t>
            </a:r>
          </a:p>
          <a:p>
            <a:pPr marL="358775" indent="-358775">
              <a:buFont typeface="Courier New" panose="02070309020205020404" pitchFamily="49" charset="0"/>
              <a:buChar char="o"/>
            </a:pPr>
            <a:r>
              <a:rPr lang="en-US" dirty="0"/>
              <a:t>An underwriting spot can tell people to contribute (call to action) to the American Cancer Institute or the Red Cross, even if these nonprofit entities have paid for the announcements being run on the station.</a:t>
            </a:r>
            <a:endParaRPr lang="en-US" dirty="0">
              <a:latin typeface="PT Serif" panose="020A0603040505020204" pitchFamily="18" charset="77"/>
            </a:endParaRPr>
          </a:p>
        </p:txBody>
      </p:sp>
      <p:grpSp>
        <p:nvGrpSpPr>
          <p:cNvPr id="13" name="Group 12">
            <a:extLst>
              <a:ext uri="{FF2B5EF4-FFF2-40B4-BE49-F238E27FC236}">
                <a16:creationId xmlns:a16="http://schemas.microsoft.com/office/drawing/2014/main" id="{39C354D0-7EAB-A745-8403-C5E1109EB8AF}"/>
              </a:ext>
            </a:extLst>
          </p:cNvPr>
          <p:cNvGrpSpPr/>
          <p:nvPr/>
        </p:nvGrpSpPr>
        <p:grpSpPr>
          <a:xfrm flipH="1">
            <a:off x="739708" y="0"/>
            <a:ext cx="1113816" cy="4355024"/>
            <a:chOff x="761479" y="0"/>
            <a:chExt cx="1113816" cy="4355024"/>
          </a:xfrm>
        </p:grpSpPr>
        <p:sp>
          <p:nvSpPr>
            <p:cNvPr id="14" name="Rectangle 13">
              <a:extLst>
                <a:ext uri="{FF2B5EF4-FFF2-40B4-BE49-F238E27FC236}">
                  <a16:creationId xmlns:a16="http://schemas.microsoft.com/office/drawing/2014/main" id="{4C36AA17-BB61-FA42-8BB5-959C8FBD1487}"/>
                </a:ext>
              </a:extLst>
            </p:cNvPr>
            <p:cNvSpPr/>
            <p:nvPr/>
          </p:nvSpPr>
          <p:spPr>
            <a:xfrm>
              <a:off x="1075079" y="2"/>
              <a:ext cx="134533" cy="356234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5" name="Rectangle 14">
              <a:extLst>
                <a:ext uri="{FF2B5EF4-FFF2-40B4-BE49-F238E27FC236}">
                  <a16:creationId xmlns:a16="http://schemas.microsoft.com/office/drawing/2014/main" id="{95508002-1FA4-8247-A7F9-929A01BCF82E}"/>
                </a:ext>
              </a:extLst>
            </p:cNvPr>
            <p:cNvSpPr/>
            <p:nvPr/>
          </p:nvSpPr>
          <p:spPr>
            <a:xfrm>
              <a:off x="1409178" y="2"/>
              <a:ext cx="141188" cy="2917854"/>
            </a:xfrm>
            <a:prstGeom prst="rect">
              <a:avLst/>
            </a:prstGeom>
            <a:solidFill>
              <a:srgbClr val="3591A2"/>
            </a:solidFill>
            <a:ln>
              <a:solidFill>
                <a:srgbClr val="3591A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6" name="Rectangle 15">
              <a:extLst>
                <a:ext uri="{FF2B5EF4-FFF2-40B4-BE49-F238E27FC236}">
                  <a16:creationId xmlns:a16="http://schemas.microsoft.com/office/drawing/2014/main" id="{A2237F16-6FF8-BD41-A66E-C7DF6EBB8945}"/>
                </a:ext>
              </a:extLst>
            </p:cNvPr>
            <p:cNvSpPr/>
            <p:nvPr/>
          </p:nvSpPr>
          <p:spPr>
            <a:xfrm>
              <a:off x="1735811" y="0"/>
              <a:ext cx="139484" cy="4355024"/>
            </a:xfrm>
            <a:prstGeom prst="rect">
              <a:avLst/>
            </a:prstGeom>
            <a:solidFill>
              <a:srgbClr val="F2CD00"/>
            </a:solidFill>
            <a:ln>
              <a:solidFill>
                <a:srgbClr val="F2CD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7" name="Rectangle 16">
              <a:extLst>
                <a:ext uri="{FF2B5EF4-FFF2-40B4-BE49-F238E27FC236}">
                  <a16:creationId xmlns:a16="http://schemas.microsoft.com/office/drawing/2014/main" id="{3F9A0BE4-3E6D-2647-93FE-8E3283238C1D}"/>
                </a:ext>
              </a:extLst>
            </p:cNvPr>
            <p:cNvSpPr/>
            <p:nvPr/>
          </p:nvSpPr>
          <p:spPr>
            <a:xfrm>
              <a:off x="761479" y="3"/>
              <a:ext cx="127816" cy="1853136"/>
            </a:xfrm>
            <a:prstGeom prst="rect">
              <a:avLst/>
            </a:prstGeom>
            <a:solidFill>
              <a:srgbClr val="F03F35"/>
            </a:solidFill>
            <a:ln>
              <a:solidFill>
                <a:srgbClr val="F03F3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Tree>
    <p:extLst>
      <p:ext uri="{BB962C8B-B14F-4D97-AF65-F5344CB8AC3E}">
        <p14:creationId xmlns:p14="http://schemas.microsoft.com/office/powerpoint/2010/main" val="68207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11">
                                            <p:txEl>
                                              <p:pRg st="2" end="2"/>
                                            </p:txEl>
                                          </p:spTgt>
                                        </p:tgtEl>
                                        <p:attrNameLst>
                                          <p:attrName>style.visibility</p:attrName>
                                        </p:attrNameLst>
                                      </p:cBhvr>
                                      <p:to>
                                        <p:strVal val="visible"/>
                                      </p:to>
                                    </p:set>
                                    <p:anim calcmode="lin" valueType="num">
                                      <p:cBhvr additive="base">
                                        <p:cTn id="7" dur="500"/>
                                        <p:tgtEl>
                                          <p:spTgt spid="11">
                                            <p:txEl>
                                              <p:pRg st="2" end="2"/>
                                            </p:txEl>
                                          </p:spTgt>
                                        </p:tgtEl>
                                        <p:attrNameLst>
                                          <p:attrName>ppt_y</p:attrName>
                                        </p:attrNameLst>
                                      </p:cBhvr>
                                      <p:tavLst>
                                        <p:tav tm="0">
                                          <p:val>
                                            <p:strVal val="#ppt_y+#ppt_h*1.125000"/>
                                          </p:val>
                                        </p:tav>
                                        <p:tav tm="100000">
                                          <p:val>
                                            <p:strVal val="#ppt_y"/>
                                          </p:val>
                                        </p:tav>
                                      </p:tavLst>
                                    </p:anim>
                                    <p:animEffect transition="in" filter="wipe(up)">
                                      <p:cBhvr>
                                        <p:cTn id="8" dur="500"/>
                                        <p:tgtEl>
                                          <p:spTgt spid="11">
                                            <p:txEl>
                                              <p:pRg st="2" end="2"/>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11">
                                            <p:txEl>
                                              <p:pRg st="3" end="3"/>
                                            </p:txEl>
                                          </p:spTgt>
                                        </p:tgtEl>
                                        <p:attrNameLst>
                                          <p:attrName>style.visibility</p:attrName>
                                        </p:attrNameLst>
                                      </p:cBhvr>
                                      <p:to>
                                        <p:strVal val="visible"/>
                                      </p:to>
                                    </p:set>
                                    <p:anim calcmode="lin" valueType="num">
                                      <p:cBhvr additive="base">
                                        <p:cTn id="13" dur="500"/>
                                        <p:tgtEl>
                                          <p:spTgt spid="11">
                                            <p:txEl>
                                              <p:pRg st="3" end="3"/>
                                            </p:txEl>
                                          </p:spTgt>
                                        </p:tgtEl>
                                        <p:attrNameLst>
                                          <p:attrName>ppt_y</p:attrName>
                                        </p:attrNameLst>
                                      </p:cBhvr>
                                      <p:tavLst>
                                        <p:tav tm="0">
                                          <p:val>
                                            <p:strVal val="#ppt_y+#ppt_h*1.125000"/>
                                          </p:val>
                                        </p:tav>
                                        <p:tav tm="100000">
                                          <p:val>
                                            <p:strVal val="#ppt_y"/>
                                          </p:val>
                                        </p:tav>
                                      </p:tavLst>
                                    </p:anim>
                                    <p:animEffect transition="in" filter="wipe(up)">
                                      <p:cBhvr>
                                        <p:cTn id="14" dur="500"/>
                                        <p:tgtEl>
                                          <p:spTgt spid="11">
                                            <p:txEl>
                                              <p:pRg st="3" end="3"/>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11">
                                            <p:txEl>
                                              <p:pRg st="4" end="4"/>
                                            </p:txEl>
                                          </p:spTgt>
                                        </p:tgtEl>
                                        <p:attrNameLst>
                                          <p:attrName>style.visibility</p:attrName>
                                        </p:attrNameLst>
                                      </p:cBhvr>
                                      <p:to>
                                        <p:strVal val="visible"/>
                                      </p:to>
                                    </p:set>
                                    <p:anim calcmode="lin" valueType="num">
                                      <p:cBhvr additive="base">
                                        <p:cTn id="19" dur="500"/>
                                        <p:tgtEl>
                                          <p:spTgt spid="11">
                                            <p:txEl>
                                              <p:pRg st="4" end="4"/>
                                            </p:txEl>
                                          </p:spTgt>
                                        </p:tgtEl>
                                        <p:attrNameLst>
                                          <p:attrName>ppt_y</p:attrName>
                                        </p:attrNameLst>
                                      </p:cBhvr>
                                      <p:tavLst>
                                        <p:tav tm="0">
                                          <p:val>
                                            <p:strVal val="#ppt_y+#ppt_h*1.125000"/>
                                          </p:val>
                                        </p:tav>
                                        <p:tav tm="100000">
                                          <p:val>
                                            <p:strVal val="#ppt_y"/>
                                          </p:val>
                                        </p:tav>
                                      </p:tavLst>
                                    </p:anim>
                                    <p:animEffect transition="in" filter="wipe(up)">
                                      <p:cBhvr>
                                        <p:cTn id="20" dur="500"/>
                                        <p:tgtEl>
                                          <p:spTgt spid="11">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11">
                                            <p:txEl>
                                              <p:pRg st="5" end="5"/>
                                            </p:txEl>
                                          </p:spTgt>
                                        </p:tgtEl>
                                        <p:attrNameLst>
                                          <p:attrName>style.visibility</p:attrName>
                                        </p:attrNameLst>
                                      </p:cBhvr>
                                      <p:to>
                                        <p:strVal val="visible"/>
                                      </p:to>
                                    </p:set>
                                    <p:anim calcmode="lin" valueType="num">
                                      <p:cBhvr additive="base">
                                        <p:cTn id="25" dur="500"/>
                                        <p:tgtEl>
                                          <p:spTgt spid="11">
                                            <p:txEl>
                                              <p:pRg st="5" end="5"/>
                                            </p:txEl>
                                          </p:spTgt>
                                        </p:tgtEl>
                                        <p:attrNameLst>
                                          <p:attrName>ppt_y</p:attrName>
                                        </p:attrNameLst>
                                      </p:cBhvr>
                                      <p:tavLst>
                                        <p:tav tm="0">
                                          <p:val>
                                            <p:strVal val="#ppt_y+#ppt_h*1.125000"/>
                                          </p:val>
                                        </p:tav>
                                        <p:tav tm="100000">
                                          <p:val>
                                            <p:strVal val="#ppt_y"/>
                                          </p:val>
                                        </p:tav>
                                      </p:tavLst>
                                    </p:anim>
                                    <p:animEffect transition="in" filter="wipe(up)">
                                      <p:cBhvr>
                                        <p:cTn id="26" dur="500"/>
                                        <p:tgtEl>
                                          <p:spTgt spid="1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0239984" y="0"/>
            <a:ext cx="1113816" cy="4355024"/>
            <a:chOff x="761479" y="0"/>
            <a:chExt cx="1113816" cy="4355024"/>
          </a:xfrm>
        </p:grpSpPr>
        <p:sp>
          <p:nvSpPr>
            <p:cNvPr id="5" name="Rectangle 4"/>
            <p:cNvSpPr/>
            <p:nvPr/>
          </p:nvSpPr>
          <p:spPr>
            <a:xfrm>
              <a:off x="1075079" y="2"/>
              <a:ext cx="134533" cy="356234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 name="Rectangle 5"/>
            <p:cNvSpPr/>
            <p:nvPr/>
          </p:nvSpPr>
          <p:spPr>
            <a:xfrm>
              <a:off x="1409178" y="2"/>
              <a:ext cx="141188" cy="2917854"/>
            </a:xfrm>
            <a:prstGeom prst="rect">
              <a:avLst/>
            </a:prstGeom>
            <a:solidFill>
              <a:srgbClr val="3591A2"/>
            </a:solidFill>
            <a:ln>
              <a:solidFill>
                <a:srgbClr val="3591A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 name="Rectangle 6"/>
            <p:cNvSpPr/>
            <p:nvPr/>
          </p:nvSpPr>
          <p:spPr>
            <a:xfrm>
              <a:off x="1735811" y="0"/>
              <a:ext cx="139484" cy="4355024"/>
            </a:xfrm>
            <a:prstGeom prst="rect">
              <a:avLst/>
            </a:prstGeom>
            <a:solidFill>
              <a:srgbClr val="F2CD00"/>
            </a:solidFill>
            <a:ln>
              <a:solidFill>
                <a:srgbClr val="F2CD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 name="Rectangle 7"/>
            <p:cNvSpPr/>
            <p:nvPr/>
          </p:nvSpPr>
          <p:spPr>
            <a:xfrm>
              <a:off x="761479" y="3"/>
              <a:ext cx="127816" cy="1853136"/>
            </a:xfrm>
            <a:prstGeom prst="rect">
              <a:avLst/>
            </a:prstGeom>
            <a:solidFill>
              <a:srgbClr val="F03F35"/>
            </a:solidFill>
            <a:ln>
              <a:solidFill>
                <a:srgbClr val="F03F3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10" name="Title 1"/>
          <p:cNvSpPr txBox="1">
            <a:spLocks/>
          </p:cNvSpPr>
          <p:nvPr/>
        </p:nvSpPr>
        <p:spPr>
          <a:xfrm>
            <a:off x="0" y="0"/>
            <a:ext cx="12192000" cy="6858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6000" dirty="0">
              <a:latin typeface="Bell MT" charset="0"/>
              <a:ea typeface="Bell MT" charset="0"/>
              <a:cs typeface="Bell MT" charset="0"/>
            </a:endParaRPr>
          </a:p>
        </p:txBody>
      </p:sp>
      <p:pic>
        <p:nvPicPr>
          <p:cNvPr id="12" name="Picture 11"/>
          <p:cNvPicPr>
            <a:picLocks noChangeAspect="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573729" y="5761704"/>
            <a:ext cx="2780071" cy="617734"/>
          </a:xfrm>
          <a:prstGeom prst="rect">
            <a:avLst/>
          </a:prstGeom>
        </p:spPr>
      </p:pic>
      <p:sp>
        <p:nvSpPr>
          <p:cNvPr id="9" name="Title 1">
            <a:extLst>
              <a:ext uri="{FF2B5EF4-FFF2-40B4-BE49-F238E27FC236}">
                <a16:creationId xmlns:a16="http://schemas.microsoft.com/office/drawing/2014/main" id="{F06AFC3D-79D5-854A-A542-52F156879F46}"/>
              </a:ext>
            </a:extLst>
          </p:cNvPr>
          <p:cNvSpPr>
            <a:spLocks noGrp="1"/>
          </p:cNvSpPr>
          <p:nvPr>
            <p:ph type="title"/>
          </p:nvPr>
        </p:nvSpPr>
        <p:spPr>
          <a:xfrm>
            <a:off x="1043490" y="652473"/>
            <a:ext cx="9005993" cy="1143000"/>
          </a:xfrm>
        </p:spPr>
        <p:txBody>
          <a:bodyPr>
            <a:normAutofit/>
          </a:bodyPr>
          <a:lstStyle/>
          <a:p>
            <a:r>
              <a:rPr lang="en-US" b="1" dirty="0">
                <a:latin typeface="PT Serif" panose="020A0603040505020204" pitchFamily="18" charset="77"/>
              </a:rPr>
              <a:t>Underwriting Language Review</a:t>
            </a:r>
          </a:p>
        </p:txBody>
      </p:sp>
      <p:sp>
        <p:nvSpPr>
          <p:cNvPr id="11" name="Content Placeholder 2">
            <a:extLst>
              <a:ext uri="{FF2B5EF4-FFF2-40B4-BE49-F238E27FC236}">
                <a16:creationId xmlns:a16="http://schemas.microsoft.com/office/drawing/2014/main" id="{367EB4FF-4888-C442-A3E0-A8DE07096E2E}"/>
              </a:ext>
            </a:extLst>
          </p:cNvPr>
          <p:cNvSpPr>
            <a:spLocks noGrp="1"/>
          </p:cNvSpPr>
          <p:nvPr>
            <p:ph idx="1"/>
          </p:nvPr>
        </p:nvSpPr>
        <p:spPr>
          <a:xfrm>
            <a:off x="1163129" y="1781174"/>
            <a:ext cx="9005993" cy="3508977"/>
          </a:xfrm>
        </p:spPr>
        <p:txBody>
          <a:bodyPr>
            <a:normAutofit/>
          </a:bodyPr>
          <a:lstStyle/>
          <a:p>
            <a:pPr lvl="0"/>
            <a:r>
              <a:rPr lang="en-US" dirty="0">
                <a:latin typeface="PT Serif" panose="020A0603040505020204" pitchFamily="18" charset="77"/>
              </a:rPr>
              <a:t>Promotional</a:t>
            </a:r>
          </a:p>
          <a:p>
            <a:pPr lvl="0"/>
            <a:r>
              <a:rPr lang="en-US" dirty="0">
                <a:latin typeface="PT Serif" panose="020A0603040505020204" pitchFamily="18" charset="77"/>
              </a:rPr>
              <a:t>Price information</a:t>
            </a:r>
          </a:p>
          <a:p>
            <a:pPr lvl="0"/>
            <a:r>
              <a:rPr lang="en-US" dirty="0">
                <a:latin typeface="PT Serif" panose="020A0603040505020204" pitchFamily="18" charset="77"/>
              </a:rPr>
              <a:t>Comparative or qualitative language</a:t>
            </a:r>
          </a:p>
          <a:p>
            <a:pPr lvl="0"/>
            <a:r>
              <a:rPr lang="en-US" dirty="0">
                <a:latin typeface="PT Serif" panose="020A0603040505020204" pitchFamily="18" charset="77"/>
              </a:rPr>
              <a:t>Call to action</a:t>
            </a:r>
          </a:p>
          <a:p>
            <a:pPr lvl="0"/>
            <a:r>
              <a:rPr lang="en-US" dirty="0">
                <a:latin typeface="PT Serif" panose="020A0603040505020204" pitchFamily="18" charset="77"/>
              </a:rPr>
              <a:t>An inducement</a:t>
            </a:r>
          </a:p>
          <a:p>
            <a:pPr lvl="0"/>
            <a:r>
              <a:rPr lang="en-US" dirty="0">
                <a:latin typeface="PT Serif" panose="020A0603040505020204" pitchFamily="18" charset="77"/>
              </a:rPr>
              <a:t>Personal endorsements</a:t>
            </a:r>
          </a:p>
        </p:txBody>
      </p:sp>
      <p:pic>
        <p:nvPicPr>
          <p:cNvPr id="13" name="North Star UW Sample_1.mp3">
            <a:hlinkClick r:id="" action="ppaction://media"/>
            <a:extLst>
              <a:ext uri="{FF2B5EF4-FFF2-40B4-BE49-F238E27FC236}">
                <a16:creationId xmlns:a16="http://schemas.microsoft.com/office/drawing/2014/main" id="{6CDA1C87-458C-D74A-83D0-9399CB201950}"/>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4025750" y="5207761"/>
            <a:ext cx="812800" cy="812800"/>
          </a:xfrm>
          <a:prstGeom prst="rect">
            <a:avLst/>
          </a:prstGeom>
        </p:spPr>
      </p:pic>
      <p:pic>
        <p:nvPicPr>
          <p:cNvPr id="14" name="Home Care UW Sample_1.mp3">
            <a:hlinkClick r:id="" action="ppaction://media"/>
            <a:extLst>
              <a:ext uri="{FF2B5EF4-FFF2-40B4-BE49-F238E27FC236}">
                <a16:creationId xmlns:a16="http://schemas.microsoft.com/office/drawing/2014/main" id="{61EB9DD3-4C1C-774A-9088-7582DAC5E6EC}"/>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1168871" y="5207761"/>
            <a:ext cx="812800" cy="812800"/>
          </a:xfrm>
          <a:prstGeom prst="rect">
            <a:avLst/>
          </a:prstGeom>
        </p:spPr>
      </p:pic>
      <p:pic>
        <p:nvPicPr>
          <p:cNvPr id="15" name="Harris Family Law UW Sample _1.mp3">
            <a:hlinkClick r:id="" action="ppaction://media"/>
            <a:extLst>
              <a:ext uri="{FF2B5EF4-FFF2-40B4-BE49-F238E27FC236}">
                <a16:creationId xmlns:a16="http://schemas.microsoft.com/office/drawing/2014/main" id="{A92A55EF-CB2A-8848-9743-53926C1B2CA8}"/>
              </a:ext>
            </a:extLst>
          </p:cNvPr>
          <p:cNvPicPr>
            <a:picLocks noChangeAspect="1"/>
          </p:cNvPicPr>
          <p:nvPr>
            <a:audioFile r:link="rId6"/>
            <p:extLst>
              <p:ext uri="{DAA4B4D4-6D71-4841-9C94-3DE7FCFB9230}">
                <p14:media xmlns:p14="http://schemas.microsoft.com/office/powerpoint/2010/main" r:embed="rId5"/>
              </p:ext>
            </p:extLst>
          </p:nvPr>
        </p:nvPicPr>
        <p:blipFill>
          <a:blip r:embed="rId10"/>
          <a:stretch>
            <a:fillRect/>
          </a:stretch>
        </p:blipFill>
        <p:spPr>
          <a:xfrm>
            <a:off x="7008009" y="5207761"/>
            <a:ext cx="812800" cy="812800"/>
          </a:xfrm>
          <a:prstGeom prst="rect">
            <a:avLst/>
          </a:prstGeom>
        </p:spPr>
      </p:pic>
    </p:spTree>
    <p:extLst>
      <p:ext uri="{BB962C8B-B14F-4D97-AF65-F5344CB8AC3E}">
        <p14:creationId xmlns:p14="http://schemas.microsoft.com/office/powerpoint/2010/main" val="208932810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4654" fill="hold"/>
                                        <p:tgtEl>
                                          <p:spTgt spid="13"/>
                                        </p:tgtEl>
                                      </p:cBhvr>
                                    </p:cmd>
                                  </p:childTnLst>
                                </p:cTn>
                              </p:par>
                            </p:childTnLst>
                          </p:cTn>
                        </p:par>
                      </p:childTnLst>
                    </p:cTn>
                  </p:par>
                </p:childTnLst>
              </p:cTn>
              <p:nextCondLst>
                <p:cond evt="onClick" delay="0">
                  <p:tgtEl>
                    <p:spTgt spid="13"/>
                  </p:tgtEl>
                </p:cond>
              </p:nextCondLst>
            </p:seq>
            <p:seq concurrent="1" nextAc="seek">
              <p:cTn id="7" restart="whenNotActive" fill="hold" evtFilter="cancelBubble" nodeType="interactiveSeq">
                <p:stCondLst>
                  <p:cond evt="onClick" delay="0">
                    <p:tgtEl>
                      <p:spTgt spid="14"/>
                    </p:tgtEl>
                  </p:cond>
                </p:stCondLst>
                <p:endSync evt="end" delay="0">
                  <p:rtn val="all"/>
                </p:endSync>
                <p:childTnLst>
                  <p:par>
                    <p:cTn id="8" fill="hold">
                      <p:stCondLst>
                        <p:cond delay="0"/>
                      </p:stCondLst>
                      <p:childTnLst>
                        <p:par>
                          <p:cTn id="9" fill="hold">
                            <p:stCondLst>
                              <p:cond delay="0"/>
                            </p:stCondLst>
                            <p:childTnLst>
                              <p:par>
                                <p:cTn id="10" presetID="1" presetClass="mediacall" presetSubtype="0" fill="hold" nodeType="clickEffect">
                                  <p:stCondLst>
                                    <p:cond delay="0"/>
                                  </p:stCondLst>
                                  <p:childTnLst>
                                    <p:cmd type="call" cmd="playFrom(0.0)">
                                      <p:cBhvr>
                                        <p:cTn id="11" dur="14863" fill="hold"/>
                                        <p:tgtEl>
                                          <p:spTgt spid="14"/>
                                        </p:tgtEl>
                                      </p:cBhvr>
                                    </p:cmd>
                                  </p:childTnLst>
                                </p:cTn>
                              </p:par>
                            </p:childTnLst>
                          </p:cTn>
                        </p:par>
                      </p:childTnLst>
                    </p:cTn>
                  </p:par>
                </p:childTnLst>
              </p:cTn>
              <p:nextCondLst>
                <p:cond evt="onClick" delay="0">
                  <p:tgtEl>
                    <p:spTgt spid="14"/>
                  </p:tgtEl>
                </p:cond>
              </p:nextCondLst>
            </p:seq>
            <p:seq concurrent="1" nextAc="seek">
              <p:cTn id="12" restart="whenNotActive" fill="hold" evtFilter="cancelBubble" nodeType="interactiveSeq">
                <p:stCondLst>
                  <p:cond evt="onClick" delay="0">
                    <p:tgtEl>
                      <p:spTgt spid="15"/>
                    </p:tgtEl>
                  </p:cond>
                </p:stCondLst>
                <p:endSync evt="end" delay="0">
                  <p:rtn val="all"/>
                </p:endSync>
                <p:childTnLst>
                  <p:par>
                    <p:cTn id="13" fill="hold">
                      <p:stCondLst>
                        <p:cond delay="0"/>
                      </p:stCondLst>
                      <p:childTnLst>
                        <p:par>
                          <p:cTn id="14" fill="hold">
                            <p:stCondLst>
                              <p:cond delay="0"/>
                            </p:stCondLst>
                            <p:childTnLst>
                              <p:par>
                                <p:cTn id="15" presetID="1" presetClass="mediacall" presetSubtype="0" fill="hold" nodeType="clickEffect">
                                  <p:stCondLst>
                                    <p:cond delay="0"/>
                                  </p:stCondLst>
                                  <p:childTnLst>
                                    <p:cmd type="call" cmd="playFrom(0.0)">
                                      <p:cBhvr>
                                        <p:cTn id="16" dur="14968" fill="hold"/>
                                        <p:tgtEl>
                                          <p:spTgt spid="15"/>
                                        </p:tgtEl>
                                      </p:cBhvr>
                                    </p:cmd>
                                  </p:childTnLst>
                                </p:cTn>
                              </p:par>
                            </p:childTnLst>
                          </p:cTn>
                        </p:par>
                      </p:childTnLst>
                    </p:cTn>
                  </p:par>
                </p:childTnLst>
              </p:cTn>
              <p:nextCondLst>
                <p:cond evt="onClick" delay="0">
                  <p:tgtEl>
                    <p:spTgt spid="15"/>
                  </p:tgtEl>
                </p:cond>
              </p:nextCondLst>
            </p:seq>
            <p:audio>
              <p:cMediaNode vol="80000">
                <p:cTn id="17" fill="hold" display="0">
                  <p:stCondLst>
                    <p:cond delay="indefinite"/>
                  </p:stCondLst>
                  <p:endCondLst>
                    <p:cond evt="onStopAudio" delay="0">
                      <p:tgtEl>
                        <p:sldTgt/>
                      </p:tgtEl>
                    </p:cond>
                  </p:endCondLst>
                </p:cTn>
                <p:tgtEl>
                  <p:spTgt spid="13"/>
                </p:tgtEl>
              </p:cMediaNode>
            </p:audio>
            <p:audio>
              <p:cMediaNode vol="80000">
                <p:cTn id="18" fill="hold" display="0">
                  <p:stCondLst>
                    <p:cond delay="indefinite"/>
                  </p:stCondLst>
                  <p:endCondLst>
                    <p:cond evt="onStopAudio" delay="0">
                      <p:tgtEl>
                        <p:sldTgt/>
                      </p:tgtEl>
                    </p:cond>
                  </p:endCondLst>
                </p:cTn>
                <p:tgtEl>
                  <p:spTgt spid="14"/>
                </p:tgtEl>
              </p:cMediaNode>
            </p:audio>
            <p:audio>
              <p:cMediaNode vol="80000">
                <p:cTn id="19" fill="hold" display="0">
                  <p:stCondLst>
                    <p:cond delay="indefinite"/>
                  </p:stCondLst>
                  <p:endCondLst>
                    <p:cond evt="onStopAudio" delay="0">
                      <p:tgtEl>
                        <p:sldTgt/>
                      </p:tgtEl>
                    </p:cond>
                  </p:endCondLst>
                </p:cTn>
                <p:tgtEl>
                  <p:spTgt spid="15"/>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0" y="0"/>
            <a:ext cx="12192000" cy="6858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6000" dirty="0">
              <a:latin typeface="Bell MT" charset="0"/>
              <a:ea typeface="Bell MT" charset="0"/>
              <a:cs typeface="Bell MT" charset="0"/>
            </a:endParaRPr>
          </a:p>
        </p:txBody>
      </p:sp>
      <p:pic>
        <p:nvPicPr>
          <p:cNvPr id="12" name="Picture 11"/>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573729" y="5761704"/>
            <a:ext cx="2780071" cy="617734"/>
          </a:xfrm>
          <a:prstGeom prst="rect">
            <a:avLst/>
          </a:prstGeom>
        </p:spPr>
      </p:pic>
      <p:sp>
        <p:nvSpPr>
          <p:cNvPr id="9" name="Title 1">
            <a:extLst>
              <a:ext uri="{FF2B5EF4-FFF2-40B4-BE49-F238E27FC236}">
                <a16:creationId xmlns:a16="http://schemas.microsoft.com/office/drawing/2014/main" id="{15738842-10F2-7D4C-8678-518E1473E942}"/>
              </a:ext>
            </a:extLst>
          </p:cNvPr>
          <p:cNvSpPr>
            <a:spLocks noGrp="1"/>
          </p:cNvSpPr>
          <p:nvPr>
            <p:ph type="title"/>
          </p:nvPr>
        </p:nvSpPr>
        <p:spPr>
          <a:xfrm>
            <a:off x="2275131" y="2419346"/>
            <a:ext cx="7024744" cy="1143000"/>
          </a:xfrm>
        </p:spPr>
        <p:txBody>
          <a:bodyPr/>
          <a:lstStyle/>
          <a:p>
            <a:pPr algn="ctr"/>
            <a:r>
              <a:rPr lang="en-US" b="1" dirty="0">
                <a:latin typeface="PT Serif" panose="020A0603040505020204" pitchFamily="18" charset="77"/>
              </a:rPr>
              <a:t>Quiz 1</a:t>
            </a:r>
          </a:p>
        </p:txBody>
      </p:sp>
      <p:grpSp>
        <p:nvGrpSpPr>
          <p:cNvPr id="11" name="Group 10">
            <a:extLst>
              <a:ext uri="{FF2B5EF4-FFF2-40B4-BE49-F238E27FC236}">
                <a16:creationId xmlns:a16="http://schemas.microsoft.com/office/drawing/2014/main" id="{EC8C5F97-F954-A848-A623-2128A9325ADB}"/>
              </a:ext>
            </a:extLst>
          </p:cNvPr>
          <p:cNvGrpSpPr/>
          <p:nvPr/>
        </p:nvGrpSpPr>
        <p:grpSpPr>
          <a:xfrm flipH="1">
            <a:off x="739708" y="0"/>
            <a:ext cx="1113816" cy="4355024"/>
            <a:chOff x="761479" y="0"/>
            <a:chExt cx="1113816" cy="4355024"/>
          </a:xfrm>
        </p:grpSpPr>
        <p:sp>
          <p:nvSpPr>
            <p:cNvPr id="13" name="Rectangle 12">
              <a:extLst>
                <a:ext uri="{FF2B5EF4-FFF2-40B4-BE49-F238E27FC236}">
                  <a16:creationId xmlns:a16="http://schemas.microsoft.com/office/drawing/2014/main" id="{37420265-9235-C345-9DDE-13C18D4D3EFD}"/>
                </a:ext>
              </a:extLst>
            </p:cNvPr>
            <p:cNvSpPr/>
            <p:nvPr/>
          </p:nvSpPr>
          <p:spPr>
            <a:xfrm>
              <a:off x="1075079" y="2"/>
              <a:ext cx="134533" cy="356234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4" name="Rectangle 13">
              <a:extLst>
                <a:ext uri="{FF2B5EF4-FFF2-40B4-BE49-F238E27FC236}">
                  <a16:creationId xmlns:a16="http://schemas.microsoft.com/office/drawing/2014/main" id="{5425E636-8F76-F54C-B5A5-DFC51871BABF}"/>
                </a:ext>
              </a:extLst>
            </p:cNvPr>
            <p:cNvSpPr/>
            <p:nvPr/>
          </p:nvSpPr>
          <p:spPr>
            <a:xfrm>
              <a:off x="1409178" y="2"/>
              <a:ext cx="141188" cy="2917854"/>
            </a:xfrm>
            <a:prstGeom prst="rect">
              <a:avLst/>
            </a:prstGeom>
            <a:solidFill>
              <a:srgbClr val="3591A2"/>
            </a:solidFill>
            <a:ln>
              <a:solidFill>
                <a:srgbClr val="3591A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5" name="Rectangle 14">
              <a:extLst>
                <a:ext uri="{FF2B5EF4-FFF2-40B4-BE49-F238E27FC236}">
                  <a16:creationId xmlns:a16="http://schemas.microsoft.com/office/drawing/2014/main" id="{6B69B733-009C-6249-83C8-E2ABD9C3817A}"/>
                </a:ext>
              </a:extLst>
            </p:cNvPr>
            <p:cNvSpPr/>
            <p:nvPr/>
          </p:nvSpPr>
          <p:spPr>
            <a:xfrm>
              <a:off x="1735811" y="0"/>
              <a:ext cx="139484" cy="4355024"/>
            </a:xfrm>
            <a:prstGeom prst="rect">
              <a:avLst/>
            </a:prstGeom>
            <a:solidFill>
              <a:srgbClr val="F2CD00"/>
            </a:solidFill>
            <a:ln>
              <a:solidFill>
                <a:srgbClr val="F2CD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6" name="Rectangle 15">
              <a:extLst>
                <a:ext uri="{FF2B5EF4-FFF2-40B4-BE49-F238E27FC236}">
                  <a16:creationId xmlns:a16="http://schemas.microsoft.com/office/drawing/2014/main" id="{3E0DFA18-B6DE-074B-96C9-88D0D471DE3A}"/>
                </a:ext>
              </a:extLst>
            </p:cNvPr>
            <p:cNvSpPr/>
            <p:nvPr/>
          </p:nvSpPr>
          <p:spPr>
            <a:xfrm>
              <a:off x="761479" y="3"/>
              <a:ext cx="127816" cy="1853136"/>
            </a:xfrm>
            <a:prstGeom prst="rect">
              <a:avLst/>
            </a:prstGeom>
            <a:solidFill>
              <a:srgbClr val="F03F35"/>
            </a:solidFill>
            <a:ln>
              <a:solidFill>
                <a:srgbClr val="F03F3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Tree>
    <p:extLst>
      <p:ext uri="{BB962C8B-B14F-4D97-AF65-F5344CB8AC3E}">
        <p14:creationId xmlns:p14="http://schemas.microsoft.com/office/powerpoint/2010/main" val="4561130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0239984" y="0"/>
            <a:ext cx="1113816" cy="4355024"/>
            <a:chOff x="761479" y="0"/>
            <a:chExt cx="1113816" cy="4355024"/>
          </a:xfrm>
        </p:grpSpPr>
        <p:sp>
          <p:nvSpPr>
            <p:cNvPr id="5" name="Rectangle 4"/>
            <p:cNvSpPr/>
            <p:nvPr/>
          </p:nvSpPr>
          <p:spPr>
            <a:xfrm>
              <a:off x="1075079" y="2"/>
              <a:ext cx="134533" cy="356234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 name="Rectangle 5"/>
            <p:cNvSpPr/>
            <p:nvPr/>
          </p:nvSpPr>
          <p:spPr>
            <a:xfrm>
              <a:off x="1409178" y="2"/>
              <a:ext cx="141188" cy="2917854"/>
            </a:xfrm>
            <a:prstGeom prst="rect">
              <a:avLst/>
            </a:prstGeom>
            <a:solidFill>
              <a:srgbClr val="3591A2"/>
            </a:solidFill>
            <a:ln>
              <a:solidFill>
                <a:srgbClr val="3591A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 name="Rectangle 6"/>
            <p:cNvSpPr/>
            <p:nvPr/>
          </p:nvSpPr>
          <p:spPr>
            <a:xfrm>
              <a:off x="1735811" y="0"/>
              <a:ext cx="139484" cy="4355024"/>
            </a:xfrm>
            <a:prstGeom prst="rect">
              <a:avLst/>
            </a:prstGeom>
            <a:solidFill>
              <a:srgbClr val="F2CD00"/>
            </a:solidFill>
            <a:ln>
              <a:solidFill>
                <a:srgbClr val="F2CD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 name="Rectangle 7"/>
            <p:cNvSpPr/>
            <p:nvPr/>
          </p:nvSpPr>
          <p:spPr>
            <a:xfrm>
              <a:off x="761479" y="3"/>
              <a:ext cx="127816" cy="1853136"/>
            </a:xfrm>
            <a:prstGeom prst="rect">
              <a:avLst/>
            </a:prstGeom>
            <a:solidFill>
              <a:srgbClr val="F03F35"/>
            </a:solidFill>
            <a:ln>
              <a:solidFill>
                <a:srgbClr val="F03F3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10" name="Title 1"/>
          <p:cNvSpPr txBox="1">
            <a:spLocks/>
          </p:cNvSpPr>
          <p:nvPr/>
        </p:nvSpPr>
        <p:spPr>
          <a:xfrm>
            <a:off x="0" y="0"/>
            <a:ext cx="12192000" cy="6858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6000" dirty="0">
              <a:latin typeface="Bell MT" charset="0"/>
              <a:ea typeface="Bell MT" charset="0"/>
              <a:cs typeface="Bell MT" charset="0"/>
            </a:endParaRPr>
          </a:p>
        </p:txBody>
      </p:sp>
      <p:pic>
        <p:nvPicPr>
          <p:cNvPr id="12" name="Picture 11"/>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573729" y="5761704"/>
            <a:ext cx="2780071" cy="617734"/>
          </a:xfrm>
          <a:prstGeom prst="rect">
            <a:avLst/>
          </a:prstGeom>
        </p:spPr>
      </p:pic>
      <p:sp>
        <p:nvSpPr>
          <p:cNvPr id="9" name="Title 1">
            <a:extLst>
              <a:ext uri="{FF2B5EF4-FFF2-40B4-BE49-F238E27FC236}">
                <a16:creationId xmlns:a16="http://schemas.microsoft.com/office/drawing/2014/main" id="{1D56EA07-22F9-B645-8F95-A055C1EBCE92}"/>
              </a:ext>
            </a:extLst>
          </p:cNvPr>
          <p:cNvSpPr>
            <a:spLocks noGrp="1"/>
          </p:cNvSpPr>
          <p:nvPr>
            <p:ph type="title"/>
          </p:nvPr>
        </p:nvSpPr>
        <p:spPr>
          <a:xfrm>
            <a:off x="1043490" y="425003"/>
            <a:ext cx="9196494" cy="1745661"/>
          </a:xfrm>
        </p:spPr>
        <p:txBody>
          <a:bodyPr>
            <a:normAutofit/>
          </a:bodyPr>
          <a:lstStyle/>
          <a:p>
            <a:r>
              <a:rPr lang="en-US" b="1" dirty="0">
                <a:latin typeface="PT Serif" panose="020A0603040505020204" pitchFamily="18" charset="77"/>
              </a:rPr>
              <a:t>Scripting to Recording</a:t>
            </a:r>
          </a:p>
        </p:txBody>
      </p:sp>
      <p:sp>
        <p:nvSpPr>
          <p:cNvPr id="11" name="Content Placeholder 2">
            <a:extLst>
              <a:ext uri="{FF2B5EF4-FFF2-40B4-BE49-F238E27FC236}">
                <a16:creationId xmlns:a16="http://schemas.microsoft.com/office/drawing/2014/main" id="{8C78EF99-5238-404C-AA03-D784C6B62860}"/>
              </a:ext>
            </a:extLst>
          </p:cNvPr>
          <p:cNvSpPr>
            <a:spLocks noGrp="1"/>
          </p:cNvSpPr>
          <p:nvPr>
            <p:ph idx="1"/>
          </p:nvPr>
        </p:nvSpPr>
        <p:spPr>
          <a:xfrm>
            <a:off x="1043492" y="2323652"/>
            <a:ext cx="8671892" cy="3508977"/>
          </a:xfrm>
        </p:spPr>
        <p:txBody>
          <a:bodyPr/>
          <a:lstStyle/>
          <a:p>
            <a:pPr marL="68580" indent="0">
              <a:buNone/>
            </a:pPr>
            <a:r>
              <a:rPr lang="en-US" b="1" dirty="0">
                <a:latin typeface="PT Serif" panose="020A0603040505020204" pitchFamily="18" charset="77"/>
              </a:rPr>
              <a:t>Underwriting copy</a:t>
            </a:r>
          </a:p>
          <a:p>
            <a:r>
              <a:rPr lang="en-US" dirty="0">
                <a:latin typeface="PT Serif" panose="020A0603040505020204" pitchFamily="18" charset="77"/>
              </a:rPr>
              <a:t>Permissible vs non-permissible content</a:t>
            </a:r>
          </a:p>
        </p:txBody>
      </p:sp>
    </p:spTree>
    <p:extLst>
      <p:ext uri="{BB962C8B-B14F-4D97-AF65-F5344CB8AC3E}">
        <p14:creationId xmlns:p14="http://schemas.microsoft.com/office/powerpoint/2010/main" val="20649202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0239984" y="0"/>
            <a:ext cx="1113816" cy="4355024"/>
            <a:chOff x="761479" y="0"/>
            <a:chExt cx="1113816" cy="4355024"/>
          </a:xfrm>
        </p:grpSpPr>
        <p:sp>
          <p:nvSpPr>
            <p:cNvPr id="5" name="Rectangle 4"/>
            <p:cNvSpPr/>
            <p:nvPr/>
          </p:nvSpPr>
          <p:spPr>
            <a:xfrm>
              <a:off x="1075079" y="2"/>
              <a:ext cx="134533" cy="356234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 name="Rectangle 5"/>
            <p:cNvSpPr/>
            <p:nvPr/>
          </p:nvSpPr>
          <p:spPr>
            <a:xfrm>
              <a:off x="1409178" y="2"/>
              <a:ext cx="141188" cy="2917854"/>
            </a:xfrm>
            <a:prstGeom prst="rect">
              <a:avLst/>
            </a:prstGeom>
            <a:solidFill>
              <a:srgbClr val="3591A2"/>
            </a:solidFill>
            <a:ln>
              <a:solidFill>
                <a:srgbClr val="3591A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 name="Rectangle 6"/>
            <p:cNvSpPr/>
            <p:nvPr/>
          </p:nvSpPr>
          <p:spPr>
            <a:xfrm>
              <a:off x="1735811" y="0"/>
              <a:ext cx="139484" cy="4355024"/>
            </a:xfrm>
            <a:prstGeom prst="rect">
              <a:avLst/>
            </a:prstGeom>
            <a:solidFill>
              <a:srgbClr val="F2CD00"/>
            </a:solidFill>
            <a:ln>
              <a:solidFill>
                <a:srgbClr val="F2CD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 name="Rectangle 7"/>
            <p:cNvSpPr/>
            <p:nvPr/>
          </p:nvSpPr>
          <p:spPr>
            <a:xfrm>
              <a:off x="761479" y="3"/>
              <a:ext cx="127816" cy="1853136"/>
            </a:xfrm>
            <a:prstGeom prst="rect">
              <a:avLst/>
            </a:prstGeom>
            <a:solidFill>
              <a:srgbClr val="F03F35"/>
            </a:solidFill>
            <a:ln>
              <a:solidFill>
                <a:srgbClr val="F03F3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10" name="Title 1"/>
          <p:cNvSpPr txBox="1">
            <a:spLocks/>
          </p:cNvSpPr>
          <p:nvPr/>
        </p:nvSpPr>
        <p:spPr>
          <a:xfrm>
            <a:off x="0" y="0"/>
            <a:ext cx="12192000" cy="6858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6000" dirty="0">
              <a:latin typeface="Bell MT" charset="0"/>
              <a:ea typeface="Bell MT" charset="0"/>
              <a:cs typeface="Bell MT" charset="0"/>
            </a:endParaRPr>
          </a:p>
        </p:txBody>
      </p:sp>
      <p:pic>
        <p:nvPicPr>
          <p:cNvPr id="12" name="Picture 11"/>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573729" y="5761704"/>
            <a:ext cx="2780071" cy="617734"/>
          </a:xfrm>
          <a:prstGeom prst="rect">
            <a:avLst/>
          </a:prstGeom>
        </p:spPr>
      </p:pic>
      <p:sp>
        <p:nvSpPr>
          <p:cNvPr id="9" name="Title 1">
            <a:extLst>
              <a:ext uri="{FF2B5EF4-FFF2-40B4-BE49-F238E27FC236}">
                <a16:creationId xmlns:a16="http://schemas.microsoft.com/office/drawing/2014/main" id="{FB04E72D-2CB8-DB49-977C-2A701D775138}"/>
              </a:ext>
            </a:extLst>
          </p:cNvPr>
          <p:cNvSpPr>
            <a:spLocks noGrp="1"/>
          </p:cNvSpPr>
          <p:nvPr>
            <p:ph type="title"/>
          </p:nvPr>
        </p:nvSpPr>
        <p:spPr>
          <a:xfrm>
            <a:off x="919778" y="741912"/>
            <a:ext cx="9320206" cy="729699"/>
          </a:xfrm>
        </p:spPr>
        <p:txBody>
          <a:bodyPr/>
          <a:lstStyle/>
          <a:p>
            <a:r>
              <a:rPr lang="en-US" b="1" dirty="0">
                <a:latin typeface="PT Serif" panose="020A0603040505020204" pitchFamily="18" charset="77"/>
              </a:rPr>
              <a:t>Underwriting Copy Two</a:t>
            </a:r>
          </a:p>
        </p:txBody>
      </p:sp>
      <p:sp>
        <p:nvSpPr>
          <p:cNvPr id="11" name="Content Placeholder 2">
            <a:extLst>
              <a:ext uri="{FF2B5EF4-FFF2-40B4-BE49-F238E27FC236}">
                <a16:creationId xmlns:a16="http://schemas.microsoft.com/office/drawing/2014/main" id="{09D91A5E-DF76-D442-8C4D-8B0FBF5F11F7}"/>
              </a:ext>
            </a:extLst>
          </p:cNvPr>
          <p:cNvSpPr>
            <a:spLocks noGrp="1"/>
          </p:cNvSpPr>
          <p:nvPr>
            <p:ph idx="1"/>
          </p:nvPr>
        </p:nvSpPr>
        <p:spPr>
          <a:xfrm>
            <a:off x="1000628" y="1728787"/>
            <a:ext cx="9239356" cy="4142803"/>
          </a:xfrm>
        </p:spPr>
        <p:txBody>
          <a:bodyPr>
            <a:normAutofit/>
          </a:bodyPr>
          <a:lstStyle/>
          <a:p>
            <a:pPr marL="68580" indent="0">
              <a:buNone/>
            </a:pPr>
            <a:r>
              <a:rPr lang="en-US" dirty="0">
                <a:latin typeface="PT Serif" panose="020A0603040505020204" pitchFamily="18" charset="77"/>
              </a:rPr>
              <a:t>“This KNPM weather watch update is brought to you by MJ Sports. Stop by MJ Sports to see the latest in running shoes.”</a:t>
            </a:r>
            <a:endParaRPr lang="en-US" b="1" dirty="0">
              <a:latin typeface="PT Serif" panose="020A0603040505020204" pitchFamily="18" charset="77"/>
            </a:endParaRPr>
          </a:p>
          <a:p>
            <a:pPr marL="68580" indent="0">
              <a:buNone/>
            </a:pPr>
            <a:endParaRPr lang="en-US" dirty="0">
              <a:latin typeface="PT Serif" panose="020A0603040505020204" pitchFamily="18" charset="77"/>
            </a:endParaRPr>
          </a:p>
          <a:p>
            <a:pPr marL="68580" indent="0">
              <a:buNone/>
            </a:pPr>
            <a:r>
              <a:rPr lang="en-US" dirty="0">
                <a:latin typeface="PT Serif" panose="020A0603040505020204" pitchFamily="18" charset="77"/>
              </a:rPr>
              <a:t>“KNPM programming is brought to you in part by LT Barista.  Featuring a variety of foreign, domestic, and local coffees, LT Barista is open seven days a week until midnight.  For more information call 555-5555.  LT Barista is a proud sponsor of KNPM Radio.” </a:t>
            </a:r>
          </a:p>
        </p:txBody>
      </p:sp>
    </p:spTree>
    <p:extLst>
      <p:ext uri="{BB962C8B-B14F-4D97-AF65-F5344CB8AC3E}">
        <p14:creationId xmlns:p14="http://schemas.microsoft.com/office/powerpoint/2010/main" val="8385450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0" y="0"/>
            <a:ext cx="12192000" cy="6858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6000" dirty="0">
              <a:latin typeface="Bell MT" charset="0"/>
              <a:ea typeface="Bell MT" charset="0"/>
              <a:cs typeface="Bell MT" charset="0"/>
            </a:endParaRPr>
          </a:p>
        </p:txBody>
      </p:sp>
      <p:pic>
        <p:nvPicPr>
          <p:cNvPr id="12" name="Picture 11"/>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573729" y="5761704"/>
            <a:ext cx="2780071" cy="617734"/>
          </a:xfrm>
          <a:prstGeom prst="rect">
            <a:avLst/>
          </a:prstGeom>
        </p:spPr>
      </p:pic>
      <p:sp>
        <p:nvSpPr>
          <p:cNvPr id="9" name="Title 1">
            <a:extLst>
              <a:ext uri="{FF2B5EF4-FFF2-40B4-BE49-F238E27FC236}">
                <a16:creationId xmlns:a16="http://schemas.microsoft.com/office/drawing/2014/main" id="{D267C909-88A5-B940-B49C-D844A460DDA4}"/>
              </a:ext>
            </a:extLst>
          </p:cNvPr>
          <p:cNvSpPr>
            <a:spLocks noGrp="1"/>
          </p:cNvSpPr>
          <p:nvPr>
            <p:ph type="title"/>
          </p:nvPr>
        </p:nvSpPr>
        <p:spPr>
          <a:xfrm>
            <a:off x="1917984" y="710139"/>
            <a:ext cx="9654788" cy="1143000"/>
          </a:xfrm>
        </p:spPr>
        <p:txBody>
          <a:bodyPr>
            <a:normAutofit fontScale="90000"/>
          </a:bodyPr>
          <a:lstStyle/>
          <a:p>
            <a:r>
              <a:rPr lang="en-US" b="1" dirty="0">
                <a:latin typeface="PT Serif" panose="020A0603040505020204" pitchFamily="18" charset="77"/>
              </a:rPr>
              <a:t>A Recipe for a Solid and Legal Underwriting Spot</a:t>
            </a:r>
          </a:p>
        </p:txBody>
      </p:sp>
      <p:sp>
        <p:nvSpPr>
          <p:cNvPr id="11" name="Content Placeholder 2">
            <a:extLst>
              <a:ext uri="{FF2B5EF4-FFF2-40B4-BE49-F238E27FC236}">
                <a16:creationId xmlns:a16="http://schemas.microsoft.com/office/drawing/2014/main" id="{232E89AA-610F-CA4C-952F-9DA39C4ECE32}"/>
              </a:ext>
            </a:extLst>
          </p:cNvPr>
          <p:cNvSpPr>
            <a:spLocks noGrp="1"/>
          </p:cNvSpPr>
          <p:nvPr>
            <p:ph idx="1"/>
          </p:nvPr>
        </p:nvSpPr>
        <p:spPr>
          <a:xfrm>
            <a:off x="2066123" y="2177512"/>
            <a:ext cx="9506649" cy="3308885"/>
          </a:xfrm>
        </p:spPr>
        <p:txBody>
          <a:bodyPr/>
          <a:lstStyle/>
          <a:p>
            <a:r>
              <a:rPr lang="en-US" dirty="0">
                <a:latin typeface="PT Serif" panose="020A0603040505020204" pitchFamily="18" charset="77"/>
              </a:rPr>
              <a:t>Clear identification/Declaration of Support</a:t>
            </a:r>
          </a:p>
          <a:p>
            <a:r>
              <a:rPr lang="en-US" dirty="0">
                <a:latin typeface="PT Serif" panose="020A0603040505020204" pitchFamily="18" charset="77"/>
              </a:rPr>
              <a:t>Identifying language</a:t>
            </a:r>
          </a:p>
          <a:p>
            <a:r>
              <a:rPr lang="en-US" dirty="0">
                <a:latin typeface="PT Serif" panose="020A0603040505020204" pitchFamily="18" charset="77"/>
              </a:rPr>
              <a:t>Additional identifying language</a:t>
            </a:r>
          </a:p>
        </p:txBody>
      </p:sp>
      <p:pic>
        <p:nvPicPr>
          <p:cNvPr id="13" name="Brilliant Earth UW Sample_1.mp3">
            <a:hlinkClick r:id="" action="ppaction://media"/>
            <a:extLst>
              <a:ext uri="{FF2B5EF4-FFF2-40B4-BE49-F238E27FC236}">
                <a16:creationId xmlns:a16="http://schemas.microsoft.com/office/drawing/2014/main" id="{EB38176A-AF62-7F40-858C-BB8A373F682E}"/>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283200" y="4404851"/>
            <a:ext cx="812800" cy="812800"/>
          </a:xfrm>
          <a:prstGeom prst="rect">
            <a:avLst/>
          </a:prstGeom>
        </p:spPr>
      </p:pic>
      <p:grpSp>
        <p:nvGrpSpPr>
          <p:cNvPr id="14" name="Group 13">
            <a:extLst>
              <a:ext uri="{FF2B5EF4-FFF2-40B4-BE49-F238E27FC236}">
                <a16:creationId xmlns:a16="http://schemas.microsoft.com/office/drawing/2014/main" id="{90FF5B7E-E3F3-D54C-A795-ADE03511EC99}"/>
              </a:ext>
            </a:extLst>
          </p:cNvPr>
          <p:cNvGrpSpPr/>
          <p:nvPr/>
        </p:nvGrpSpPr>
        <p:grpSpPr>
          <a:xfrm flipH="1">
            <a:off x="739708" y="0"/>
            <a:ext cx="1113816" cy="4355024"/>
            <a:chOff x="761479" y="0"/>
            <a:chExt cx="1113816" cy="4355024"/>
          </a:xfrm>
        </p:grpSpPr>
        <p:sp>
          <p:nvSpPr>
            <p:cNvPr id="15" name="Rectangle 14">
              <a:extLst>
                <a:ext uri="{FF2B5EF4-FFF2-40B4-BE49-F238E27FC236}">
                  <a16:creationId xmlns:a16="http://schemas.microsoft.com/office/drawing/2014/main" id="{898513B9-0611-2642-BDA5-F517930F00B2}"/>
                </a:ext>
              </a:extLst>
            </p:cNvPr>
            <p:cNvSpPr/>
            <p:nvPr/>
          </p:nvSpPr>
          <p:spPr>
            <a:xfrm>
              <a:off x="1075079" y="2"/>
              <a:ext cx="134533" cy="356234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6" name="Rectangle 15">
              <a:extLst>
                <a:ext uri="{FF2B5EF4-FFF2-40B4-BE49-F238E27FC236}">
                  <a16:creationId xmlns:a16="http://schemas.microsoft.com/office/drawing/2014/main" id="{F22052F4-46FD-0347-BC5E-72BB20C914D7}"/>
                </a:ext>
              </a:extLst>
            </p:cNvPr>
            <p:cNvSpPr/>
            <p:nvPr/>
          </p:nvSpPr>
          <p:spPr>
            <a:xfrm>
              <a:off x="1409178" y="2"/>
              <a:ext cx="141188" cy="2917854"/>
            </a:xfrm>
            <a:prstGeom prst="rect">
              <a:avLst/>
            </a:prstGeom>
            <a:solidFill>
              <a:srgbClr val="3591A2"/>
            </a:solidFill>
            <a:ln>
              <a:solidFill>
                <a:srgbClr val="3591A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7" name="Rectangle 16">
              <a:extLst>
                <a:ext uri="{FF2B5EF4-FFF2-40B4-BE49-F238E27FC236}">
                  <a16:creationId xmlns:a16="http://schemas.microsoft.com/office/drawing/2014/main" id="{DF548ACD-1FD1-1B47-9726-3F82054F1047}"/>
                </a:ext>
              </a:extLst>
            </p:cNvPr>
            <p:cNvSpPr/>
            <p:nvPr/>
          </p:nvSpPr>
          <p:spPr>
            <a:xfrm>
              <a:off x="1735811" y="0"/>
              <a:ext cx="139484" cy="4355024"/>
            </a:xfrm>
            <a:prstGeom prst="rect">
              <a:avLst/>
            </a:prstGeom>
            <a:solidFill>
              <a:srgbClr val="F2CD00"/>
            </a:solidFill>
            <a:ln>
              <a:solidFill>
                <a:srgbClr val="F2CD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8" name="Rectangle 17">
              <a:extLst>
                <a:ext uri="{FF2B5EF4-FFF2-40B4-BE49-F238E27FC236}">
                  <a16:creationId xmlns:a16="http://schemas.microsoft.com/office/drawing/2014/main" id="{78FF29C5-EB22-AE45-924D-1E1324FC4810}"/>
                </a:ext>
              </a:extLst>
            </p:cNvPr>
            <p:cNvSpPr/>
            <p:nvPr/>
          </p:nvSpPr>
          <p:spPr>
            <a:xfrm>
              <a:off x="761479" y="3"/>
              <a:ext cx="127816" cy="1853136"/>
            </a:xfrm>
            <a:prstGeom prst="rect">
              <a:avLst/>
            </a:prstGeom>
            <a:solidFill>
              <a:srgbClr val="F03F35"/>
            </a:solidFill>
            <a:ln>
              <a:solidFill>
                <a:srgbClr val="F03F3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Tree>
    <p:extLst>
      <p:ext uri="{BB962C8B-B14F-4D97-AF65-F5344CB8AC3E}">
        <p14:creationId xmlns:p14="http://schemas.microsoft.com/office/powerpoint/2010/main" val="116203788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4341" fill="hold"/>
                                        <p:tgtEl>
                                          <p:spTgt spid="13"/>
                                        </p:tgtEl>
                                      </p:cBhvr>
                                    </p:cmd>
                                  </p:childTnLst>
                                </p:cTn>
                              </p:par>
                            </p:childTnLst>
                          </p:cTn>
                        </p:par>
                      </p:childTnLst>
                    </p:cTn>
                  </p:par>
                </p:childTnLst>
              </p:cTn>
              <p:nextCondLst>
                <p:cond evt="onClick" delay="0">
                  <p:tgtEl>
                    <p:spTgt spid="13"/>
                  </p:tgtEl>
                </p:cond>
              </p:nextCondLst>
            </p:seq>
            <p:audio>
              <p:cMediaNode vol="80000">
                <p:cTn id="7" fill="hold" display="0">
                  <p:stCondLst>
                    <p:cond delay="indefinite"/>
                  </p:stCondLst>
                  <p:endCondLst>
                    <p:cond evt="onStopAudio" delay="0">
                      <p:tgtEl>
                        <p:sldTgt/>
                      </p:tgtEl>
                    </p:cond>
                  </p:endCondLst>
                </p:cTn>
                <p:tgtEl>
                  <p:spTgt spid="13"/>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0" y="0"/>
            <a:ext cx="12192000" cy="6858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6000" dirty="0">
              <a:latin typeface="Bell MT" charset="0"/>
              <a:ea typeface="Bell MT" charset="0"/>
              <a:cs typeface="Bell MT" charset="0"/>
            </a:endParaRPr>
          </a:p>
        </p:txBody>
      </p:sp>
      <p:pic>
        <p:nvPicPr>
          <p:cNvPr id="12" name="Picture 11"/>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573729" y="5761704"/>
            <a:ext cx="2780071" cy="617734"/>
          </a:xfrm>
          <a:prstGeom prst="rect">
            <a:avLst/>
          </a:prstGeom>
        </p:spPr>
      </p:pic>
      <p:sp>
        <p:nvSpPr>
          <p:cNvPr id="9" name="Title 1">
            <a:extLst>
              <a:ext uri="{FF2B5EF4-FFF2-40B4-BE49-F238E27FC236}">
                <a16:creationId xmlns:a16="http://schemas.microsoft.com/office/drawing/2014/main" id="{71AA2A9C-4273-914D-9355-FFE9FD111242}"/>
              </a:ext>
            </a:extLst>
          </p:cNvPr>
          <p:cNvSpPr>
            <a:spLocks noGrp="1"/>
          </p:cNvSpPr>
          <p:nvPr>
            <p:ph type="title"/>
          </p:nvPr>
        </p:nvSpPr>
        <p:spPr>
          <a:xfrm>
            <a:off x="1959968" y="978480"/>
            <a:ext cx="9143789" cy="866611"/>
          </a:xfrm>
        </p:spPr>
        <p:txBody>
          <a:bodyPr/>
          <a:lstStyle/>
          <a:p>
            <a:r>
              <a:rPr lang="en-US" b="1" dirty="0">
                <a:latin typeface="PT Serif" panose="020A0603040505020204" pitchFamily="18" charset="77"/>
              </a:rPr>
              <a:t>Just Do It</a:t>
            </a:r>
          </a:p>
        </p:txBody>
      </p:sp>
      <p:sp>
        <p:nvSpPr>
          <p:cNvPr id="11" name="Content Placeholder 2">
            <a:extLst>
              <a:ext uri="{FF2B5EF4-FFF2-40B4-BE49-F238E27FC236}">
                <a16:creationId xmlns:a16="http://schemas.microsoft.com/office/drawing/2014/main" id="{B3AFDE84-5A75-9E42-8268-65ABABE187F8}"/>
              </a:ext>
            </a:extLst>
          </p:cNvPr>
          <p:cNvSpPr>
            <a:spLocks noGrp="1"/>
          </p:cNvSpPr>
          <p:nvPr>
            <p:ph idx="1"/>
          </p:nvPr>
        </p:nvSpPr>
        <p:spPr>
          <a:xfrm>
            <a:off x="1964884" y="2090726"/>
            <a:ext cx="8821725" cy="3136837"/>
          </a:xfrm>
        </p:spPr>
        <p:txBody>
          <a:bodyPr>
            <a:normAutofit/>
          </a:bodyPr>
          <a:lstStyle/>
          <a:p>
            <a:pPr marL="458788" indent="-458788"/>
            <a:r>
              <a:rPr lang="en-US" dirty="0">
                <a:latin typeface="PT Serif" panose="020A0603040505020204" pitchFamily="18" charset="77"/>
              </a:rPr>
              <a:t>How many words in a spot</a:t>
            </a:r>
          </a:p>
          <a:p>
            <a:pPr marL="458788" indent="-458788"/>
            <a:r>
              <a:rPr lang="en-US" dirty="0">
                <a:latin typeface="PT Serif" panose="020A0603040505020204" pitchFamily="18" charset="77"/>
              </a:rPr>
              <a:t>3 simple Tips</a:t>
            </a:r>
          </a:p>
          <a:p>
            <a:pPr marL="919163" lvl="1" indent="-441325">
              <a:buFont typeface="Courier New" panose="02070309020205020404" pitchFamily="49" charset="0"/>
              <a:buChar char="o"/>
            </a:pPr>
            <a:r>
              <a:rPr lang="en-US" dirty="0">
                <a:latin typeface="PT Serif" panose="020A0603040505020204" pitchFamily="18" charset="77"/>
              </a:rPr>
              <a:t>Use simple sentences</a:t>
            </a:r>
          </a:p>
          <a:p>
            <a:pPr marL="919163" lvl="1" indent="-441325">
              <a:buFont typeface="Courier New" panose="02070309020205020404" pitchFamily="49" charset="0"/>
              <a:buChar char="o"/>
            </a:pPr>
            <a:r>
              <a:rPr lang="en-US" dirty="0">
                <a:latin typeface="PT Serif" panose="020A0603040505020204" pitchFamily="18" charset="77"/>
              </a:rPr>
              <a:t>Read it out loud to a team member </a:t>
            </a:r>
          </a:p>
          <a:p>
            <a:pPr marL="919163" lvl="1" indent="-441325">
              <a:buFont typeface="Courier New" panose="02070309020205020404" pitchFamily="49" charset="0"/>
              <a:buChar char="o"/>
            </a:pPr>
            <a:r>
              <a:rPr lang="en-US" dirty="0">
                <a:latin typeface="PT Serif" panose="020A0603040505020204" pitchFamily="18" charset="77"/>
              </a:rPr>
              <a:t>Make it easy to listen to </a:t>
            </a:r>
          </a:p>
          <a:p>
            <a:pPr marL="458788" indent="-458788"/>
            <a:r>
              <a:rPr lang="en-US" dirty="0">
                <a:latin typeface="PT Serif" panose="020A0603040505020204" pitchFamily="18" charset="77"/>
              </a:rPr>
              <a:t>Placement</a:t>
            </a:r>
          </a:p>
        </p:txBody>
      </p:sp>
      <p:sp>
        <p:nvSpPr>
          <p:cNvPr id="13" name="TextBox 12">
            <a:extLst>
              <a:ext uri="{FF2B5EF4-FFF2-40B4-BE49-F238E27FC236}">
                <a16:creationId xmlns:a16="http://schemas.microsoft.com/office/drawing/2014/main" id="{BF2E4A5A-7717-8247-86F5-AD55378B2F55}"/>
              </a:ext>
            </a:extLst>
          </p:cNvPr>
          <p:cNvSpPr txBox="1"/>
          <p:nvPr/>
        </p:nvSpPr>
        <p:spPr>
          <a:xfrm>
            <a:off x="1725708" y="5052309"/>
            <a:ext cx="8006909" cy="830997"/>
          </a:xfrm>
          <a:prstGeom prst="rect">
            <a:avLst/>
          </a:prstGeom>
          <a:noFill/>
        </p:spPr>
        <p:txBody>
          <a:bodyPr wrap="square" rtlCol="0">
            <a:spAutoFit/>
          </a:bodyPr>
          <a:lstStyle/>
          <a:p>
            <a:r>
              <a:rPr lang="en-US" sz="2400" dirty="0">
                <a:latin typeface="PT Serif" panose="020A0603040505020204" pitchFamily="18" charset="77"/>
              </a:rPr>
              <a:t>Let’s practice:  Your station has a new Sponsor -  Indian Country Today.     </a:t>
            </a:r>
          </a:p>
        </p:txBody>
      </p:sp>
      <p:grpSp>
        <p:nvGrpSpPr>
          <p:cNvPr id="14" name="Group 13">
            <a:extLst>
              <a:ext uri="{FF2B5EF4-FFF2-40B4-BE49-F238E27FC236}">
                <a16:creationId xmlns:a16="http://schemas.microsoft.com/office/drawing/2014/main" id="{4DC72E8D-53A2-614D-A3FA-B7F36AB07D6E}"/>
              </a:ext>
            </a:extLst>
          </p:cNvPr>
          <p:cNvGrpSpPr/>
          <p:nvPr/>
        </p:nvGrpSpPr>
        <p:grpSpPr>
          <a:xfrm flipH="1">
            <a:off x="739708" y="0"/>
            <a:ext cx="1113816" cy="4355024"/>
            <a:chOff x="761479" y="0"/>
            <a:chExt cx="1113816" cy="4355024"/>
          </a:xfrm>
        </p:grpSpPr>
        <p:sp>
          <p:nvSpPr>
            <p:cNvPr id="15" name="Rectangle 14">
              <a:extLst>
                <a:ext uri="{FF2B5EF4-FFF2-40B4-BE49-F238E27FC236}">
                  <a16:creationId xmlns:a16="http://schemas.microsoft.com/office/drawing/2014/main" id="{4ED97DD0-7E93-004D-BC02-E742A030B241}"/>
                </a:ext>
              </a:extLst>
            </p:cNvPr>
            <p:cNvSpPr/>
            <p:nvPr/>
          </p:nvSpPr>
          <p:spPr>
            <a:xfrm>
              <a:off x="1075079" y="2"/>
              <a:ext cx="134533" cy="356234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6" name="Rectangle 15">
              <a:extLst>
                <a:ext uri="{FF2B5EF4-FFF2-40B4-BE49-F238E27FC236}">
                  <a16:creationId xmlns:a16="http://schemas.microsoft.com/office/drawing/2014/main" id="{F81EF590-DA26-FD40-8DB6-B4EF37226F02}"/>
                </a:ext>
              </a:extLst>
            </p:cNvPr>
            <p:cNvSpPr/>
            <p:nvPr/>
          </p:nvSpPr>
          <p:spPr>
            <a:xfrm>
              <a:off x="1409178" y="2"/>
              <a:ext cx="141188" cy="2917854"/>
            </a:xfrm>
            <a:prstGeom prst="rect">
              <a:avLst/>
            </a:prstGeom>
            <a:solidFill>
              <a:srgbClr val="3591A2"/>
            </a:solidFill>
            <a:ln>
              <a:solidFill>
                <a:srgbClr val="3591A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7" name="Rectangle 16">
              <a:extLst>
                <a:ext uri="{FF2B5EF4-FFF2-40B4-BE49-F238E27FC236}">
                  <a16:creationId xmlns:a16="http://schemas.microsoft.com/office/drawing/2014/main" id="{3A114BEC-61BB-AB4E-82F0-A5ACE01A4C45}"/>
                </a:ext>
              </a:extLst>
            </p:cNvPr>
            <p:cNvSpPr/>
            <p:nvPr/>
          </p:nvSpPr>
          <p:spPr>
            <a:xfrm>
              <a:off x="1735811" y="0"/>
              <a:ext cx="139484" cy="4355024"/>
            </a:xfrm>
            <a:prstGeom prst="rect">
              <a:avLst/>
            </a:prstGeom>
            <a:solidFill>
              <a:srgbClr val="F2CD00"/>
            </a:solidFill>
            <a:ln>
              <a:solidFill>
                <a:srgbClr val="F2CD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8" name="Rectangle 17">
              <a:extLst>
                <a:ext uri="{FF2B5EF4-FFF2-40B4-BE49-F238E27FC236}">
                  <a16:creationId xmlns:a16="http://schemas.microsoft.com/office/drawing/2014/main" id="{2C6503B6-2E78-F94B-B57B-2E00B28AC27F}"/>
                </a:ext>
              </a:extLst>
            </p:cNvPr>
            <p:cNvSpPr/>
            <p:nvPr/>
          </p:nvSpPr>
          <p:spPr>
            <a:xfrm>
              <a:off x="761479" y="3"/>
              <a:ext cx="127816" cy="1853136"/>
            </a:xfrm>
            <a:prstGeom prst="rect">
              <a:avLst/>
            </a:prstGeom>
            <a:solidFill>
              <a:srgbClr val="F03F35"/>
            </a:solidFill>
            <a:ln>
              <a:solidFill>
                <a:srgbClr val="F03F3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Tree>
    <p:extLst>
      <p:ext uri="{BB962C8B-B14F-4D97-AF65-F5344CB8AC3E}">
        <p14:creationId xmlns:p14="http://schemas.microsoft.com/office/powerpoint/2010/main" val="3711374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0239984" y="0"/>
            <a:ext cx="1113816" cy="4355024"/>
            <a:chOff x="761479" y="0"/>
            <a:chExt cx="1113816" cy="4355024"/>
          </a:xfrm>
        </p:grpSpPr>
        <p:sp>
          <p:nvSpPr>
            <p:cNvPr id="5" name="Rectangle 4"/>
            <p:cNvSpPr/>
            <p:nvPr/>
          </p:nvSpPr>
          <p:spPr>
            <a:xfrm>
              <a:off x="1075079" y="2"/>
              <a:ext cx="134533" cy="356234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 name="Rectangle 5"/>
            <p:cNvSpPr/>
            <p:nvPr/>
          </p:nvSpPr>
          <p:spPr>
            <a:xfrm>
              <a:off x="1409178" y="2"/>
              <a:ext cx="141188" cy="2917854"/>
            </a:xfrm>
            <a:prstGeom prst="rect">
              <a:avLst/>
            </a:prstGeom>
            <a:solidFill>
              <a:srgbClr val="3591A2"/>
            </a:solidFill>
            <a:ln>
              <a:solidFill>
                <a:srgbClr val="3591A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 name="Rectangle 6"/>
            <p:cNvSpPr/>
            <p:nvPr/>
          </p:nvSpPr>
          <p:spPr>
            <a:xfrm>
              <a:off x="1735811" y="0"/>
              <a:ext cx="139484" cy="4355024"/>
            </a:xfrm>
            <a:prstGeom prst="rect">
              <a:avLst/>
            </a:prstGeom>
            <a:solidFill>
              <a:srgbClr val="F2CD00"/>
            </a:solidFill>
            <a:ln>
              <a:solidFill>
                <a:srgbClr val="F2CD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 name="Rectangle 7"/>
            <p:cNvSpPr/>
            <p:nvPr/>
          </p:nvSpPr>
          <p:spPr>
            <a:xfrm>
              <a:off x="761479" y="3"/>
              <a:ext cx="127816" cy="1853136"/>
            </a:xfrm>
            <a:prstGeom prst="rect">
              <a:avLst/>
            </a:prstGeom>
            <a:solidFill>
              <a:srgbClr val="F03F35"/>
            </a:solidFill>
            <a:ln>
              <a:solidFill>
                <a:srgbClr val="F03F3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10" name="Title 1"/>
          <p:cNvSpPr txBox="1">
            <a:spLocks/>
          </p:cNvSpPr>
          <p:nvPr/>
        </p:nvSpPr>
        <p:spPr>
          <a:xfrm>
            <a:off x="0" y="0"/>
            <a:ext cx="12192000" cy="6858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6000" dirty="0">
              <a:latin typeface="Bell MT" charset="0"/>
              <a:ea typeface="Bell MT" charset="0"/>
              <a:cs typeface="Bell MT" charset="0"/>
            </a:endParaRPr>
          </a:p>
        </p:txBody>
      </p:sp>
      <p:pic>
        <p:nvPicPr>
          <p:cNvPr id="12" name="Picture 11"/>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573729" y="5761704"/>
            <a:ext cx="2780071" cy="617734"/>
          </a:xfrm>
          <a:prstGeom prst="rect">
            <a:avLst/>
          </a:prstGeom>
        </p:spPr>
      </p:pic>
      <p:sp>
        <p:nvSpPr>
          <p:cNvPr id="9" name="Title 1">
            <a:extLst>
              <a:ext uri="{FF2B5EF4-FFF2-40B4-BE49-F238E27FC236}">
                <a16:creationId xmlns:a16="http://schemas.microsoft.com/office/drawing/2014/main" id="{0E9BC932-D925-644F-BAB6-EE1FAC41663C}"/>
              </a:ext>
            </a:extLst>
          </p:cNvPr>
          <p:cNvSpPr>
            <a:spLocks noGrp="1"/>
          </p:cNvSpPr>
          <p:nvPr>
            <p:ph type="title"/>
          </p:nvPr>
        </p:nvSpPr>
        <p:spPr>
          <a:xfrm>
            <a:off x="450761" y="372951"/>
            <a:ext cx="9789223" cy="2022520"/>
          </a:xfrm>
        </p:spPr>
        <p:txBody>
          <a:bodyPr>
            <a:normAutofit/>
          </a:bodyPr>
          <a:lstStyle/>
          <a:p>
            <a:r>
              <a:rPr lang="en-US" sz="4000" b="1" dirty="0">
                <a:latin typeface="PT Serif" panose="020A0603040505020204" pitchFamily="18" charset="77"/>
              </a:rPr>
              <a:t>Underwriting helps to maintain  compliance and contributes to fundraising</a:t>
            </a:r>
            <a:endParaRPr lang="en-US" sz="4000" b="1" dirty="0"/>
          </a:p>
        </p:txBody>
      </p:sp>
      <p:sp>
        <p:nvSpPr>
          <p:cNvPr id="11" name="Content Placeholder 2">
            <a:extLst>
              <a:ext uri="{FF2B5EF4-FFF2-40B4-BE49-F238E27FC236}">
                <a16:creationId xmlns:a16="http://schemas.microsoft.com/office/drawing/2014/main" id="{2CE9B3E2-5820-F34D-81CD-C4B7EDC973B9}"/>
              </a:ext>
            </a:extLst>
          </p:cNvPr>
          <p:cNvSpPr>
            <a:spLocks noGrp="1"/>
          </p:cNvSpPr>
          <p:nvPr>
            <p:ph idx="1"/>
          </p:nvPr>
        </p:nvSpPr>
        <p:spPr>
          <a:xfrm>
            <a:off x="838199" y="2682189"/>
            <a:ext cx="9401785" cy="2714060"/>
          </a:xfrm>
        </p:spPr>
        <p:txBody>
          <a:bodyPr>
            <a:normAutofit/>
          </a:bodyPr>
          <a:lstStyle/>
          <a:p>
            <a:r>
              <a:rPr lang="en-US" dirty="0">
                <a:latin typeface="PT Serif" panose="020A0603040505020204" pitchFamily="18" charset="77"/>
              </a:rPr>
              <a:t>Stations receiving the Community Service Grant must meet an annual minimum of Non-Federal Financial Support (NFFS)</a:t>
            </a:r>
          </a:p>
          <a:p>
            <a:r>
              <a:rPr lang="en-US" dirty="0">
                <a:latin typeface="PT Serif" panose="020A0603040505020204" pitchFamily="18" charset="77"/>
              </a:rPr>
              <a:t>Federal Communication Commission’s underwriting rules for noncommercial educational broadcasters </a:t>
            </a:r>
          </a:p>
        </p:txBody>
      </p:sp>
    </p:spTree>
    <p:extLst>
      <p:ext uri="{BB962C8B-B14F-4D97-AF65-F5344CB8AC3E}">
        <p14:creationId xmlns:p14="http://schemas.microsoft.com/office/powerpoint/2010/main" val="14113736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0" y="0"/>
            <a:ext cx="12192000" cy="6858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6000" dirty="0">
              <a:latin typeface="Bell MT" charset="0"/>
              <a:ea typeface="Bell MT" charset="0"/>
              <a:cs typeface="Bell MT" charset="0"/>
            </a:endParaRPr>
          </a:p>
        </p:txBody>
      </p:sp>
      <p:pic>
        <p:nvPicPr>
          <p:cNvPr id="12" name="Picture 11"/>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573729" y="5761704"/>
            <a:ext cx="2780071" cy="617734"/>
          </a:xfrm>
          <a:prstGeom prst="rect">
            <a:avLst/>
          </a:prstGeom>
        </p:spPr>
      </p:pic>
      <p:sp>
        <p:nvSpPr>
          <p:cNvPr id="9" name="Title 1">
            <a:extLst>
              <a:ext uri="{FF2B5EF4-FFF2-40B4-BE49-F238E27FC236}">
                <a16:creationId xmlns:a16="http://schemas.microsoft.com/office/drawing/2014/main" id="{92703567-7AF2-5B41-81E9-0D149DA75385}"/>
              </a:ext>
            </a:extLst>
          </p:cNvPr>
          <p:cNvSpPr>
            <a:spLocks noGrp="1"/>
          </p:cNvSpPr>
          <p:nvPr>
            <p:ph type="title"/>
          </p:nvPr>
        </p:nvSpPr>
        <p:spPr>
          <a:xfrm>
            <a:off x="1901823" y="710139"/>
            <a:ext cx="8716620" cy="1143000"/>
          </a:xfrm>
        </p:spPr>
        <p:txBody>
          <a:bodyPr>
            <a:normAutofit/>
          </a:bodyPr>
          <a:lstStyle/>
          <a:p>
            <a:r>
              <a:rPr lang="en-US" b="1" dirty="0">
                <a:latin typeface="PT Serif" panose="020A0603040505020204" pitchFamily="18" charset="77"/>
              </a:rPr>
              <a:t>Underwriting Policy</a:t>
            </a:r>
          </a:p>
        </p:txBody>
      </p:sp>
      <p:sp>
        <p:nvSpPr>
          <p:cNvPr id="11" name="Content Placeholder 2">
            <a:extLst>
              <a:ext uri="{FF2B5EF4-FFF2-40B4-BE49-F238E27FC236}">
                <a16:creationId xmlns:a16="http://schemas.microsoft.com/office/drawing/2014/main" id="{141E17E7-A48B-7047-8793-61BA1E97BD00}"/>
              </a:ext>
            </a:extLst>
          </p:cNvPr>
          <p:cNvSpPr>
            <a:spLocks noGrp="1"/>
          </p:cNvSpPr>
          <p:nvPr>
            <p:ph idx="1"/>
          </p:nvPr>
        </p:nvSpPr>
        <p:spPr>
          <a:xfrm>
            <a:off x="2000429" y="1972437"/>
            <a:ext cx="8409601" cy="3310705"/>
          </a:xfrm>
        </p:spPr>
        <p:txBody>
          <a:bodyPr/>
          <a:lstStyle/>
          <a:p>
            <a:pPr marL="525780" indent="-457200"/>
            <a:r>
              <a:rPr lang="en-US" b="1" dirty="0">
                <a:latin typeface="PT Serif" panose="020A0603040505020204" pitchFamily="18" charset="77"/>
              </a:rPr>
              <a:t>Develop strong station policies</a:t>
            </a:r>
          </a:p>
          <a:p>
            <a:pPr marL="1041400" indent="-587375">
              <a:buFont typeface="Courier New" panose="02070309020205020404" pitchFamily="49" charset="0"/>
              <a:buChar char="o"/>
            </a:pPr>
            <a:r>
              <a:rPr lang="en-US" dirty="0">
                <a:latin typeface="PT Serif" panose="020A0603040505020204" pitchFamily="18" charset="77"/>
              </a:rPr>
              <a:t>Station Underwriting policies</a:t>
            </a:r>
          </a:p>
          <a:p>
            <a:pPr marL="1041400" lvl="1" indent="-587375">
              <a:buFont typeface="Courier New" panose="02070309020205020404" pitchFamily="49" charset="0"/>
              <a:buChar char="o"/>
            </a:pPr>
            <a:r>
              <a:rPr lang="en-US" sz="2800" dirty="0">
                <a:latin typeface="PT Serif" panose="020A0603040505020204" pitchFamily="18" charset="77"/>
              </a:rPr>
              <a:t>Internal station policies</a:t>
            </a:r>
          </a:p>
          <a:p>
            <a:pPr marL="1041400" lvl="1" indent="-587375">
              <a:buFont typeface="Courier New" panose="02070309020205020404" pitchFamily="49" charset="0"/>
              <a:buChar char="o"/>
            </a:pPr>
            <a:r>
              <a:rPr lang="en-US" sz="2800" dirty="0">
                <a:latin typeface="PT Serif" panose="020A0603040505020204" pitchFamily="18" charset="77"/>
              </a:rPr>
              <a:t>Acceptable sound</a:t>
            </a:r>
          </a:p>
        </p:txBody>
      </p:sp>
      <p:grpSp>
        <p:nvGrpSpPr>
          <p:cNvPr id="13" name="Group 12">
            <a:extLst>
              <a:ext uri="{FF2B5EF4-FFF2-40B4-BE49-F238E27FC236}">
                <a16:creationId xmlns:a16="http://schemas.microsoft.com/office/drawing/2014/main" id="{AC0A742E-155D-9A49-AFC9-6AACC7FE1849}"/>
              </a:ext>
            </a:extLst>
          </p:cNvPr>
          <p:cNvGrpSpPr/>
          <p:nvPr/>
        </p:nvGrpSpPr>
        <p:grpSpPr>
          <a:xfrm flipH="1">
            <a:off x="739708" y="0"/>
            <a:ext cx="1113816" cy="4355024"/>
            <a:chOff x="761479" y="0"/>
            <a:chExt cx="1113816" cy="4355024"/>
          </a:xfrm>
        </p:grpSpPr>
        <p:sp>
          <p:nvSpPr>
            <p:cNvPr id="14" name="Rectangle 13">
              <a:extLst>
                <a:ext uri="{FF2B5EF4-FFF2-40B4-BE49-F238E27FC236}">
                  <a16:creationId xmlns:a16="http://schemas.microsoft.com/office/drawing/2014/main" id="{94A5F00E-471D-F044-9736-800D55377143}"/>
                </a:ext>
              </a:extLst>
            </p:cNvPr>
            <p:cNvSpPr/>
            <p:nvPr/>
          </p:nvSpPr>
          <p:spPr>
            <a:xfrm>
              <a:off x="1075079" y="2"/>
              <a:ext cx="134533" cy="356234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5" name="Rectangle 14">
              <a:extLst>
                <a:ext uri="{FF2B5EF4-FFF2-40B4-BE49-F238E27FC236}">
                  <a16:creationId xmlns:a16="http://schemas.microsoft.com/office/drawing/2014/main" id="{4301C5C4-6A1D-0241-8DB7-CBEF6AE58C7F}"/>
                </a:ext>
              </a:extLst>
            </p:cNvPr>
            <p:cNvSpPr/>
            <p:nvPr/>
          </p:nvSpPr>
          <p:spPr>
            <a:xfrm>
              <a:off x="1409178" y="2"/>
              <a:ext cx="141188" cy="2917854"/>
            </a:xfrm>
            <a:prstGeom prst="rect">
              <a:avLst/>
            </a:prstGeom>
            <a:solidFill>
              <a:srgbClr val="3591A2"/>
            </a:solidFill>
            <a:ln>
              <a:solidFill>
                <a:srgbClr val="3591A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6" name="Rectangle 15">
              <a:extLst>
                <a:ext uri="{FF2B5EF4-FFF2-40B4-BE49-F238E27FC236}">
                  <a16:creationId xmlns:a16="http://schemas.microsoft.com/office/drawing/2014/main" id="{17818668-EAEB-FB4D-8EE3-A506AFDCF136}"/>
                </a:ext>
              </a:extLst>
            </p:cNvPr>
            <p:cNvSpPr/>
            <p:nvPr/>
          </p:nvSpPr>
          <p:spPr>
            <a:xfrm>
              <a:off x="1735811" y="0"/>
              <a:ext cx="139484" cy="4355024"/>
            </a:xfrm>
            <a:prstGeom prst="rect">
              <a:avLst/>
            </a:prstGeom>
            <a:solidFill>
              <a:srgbClr val="F2CD00"/>
            </a:solidFill>
            <a:ln>
              <a:solidFill>
                <a:srgbClr val="F2CD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7" name="Rectangle 16">
              <a:extLst>
                <a:ext uri="{FF2B5EF4-FFF2-40B4-BE49-F238E27FC236}">
                  <a16:creationId xmlns:a16="http://schemas.microsoft.com/office/drawing/2014/main" id="{229E7364-D4B5-7D45-A62B-247EB4704A99}"/>
                </a:ext>
              </a:extLst>
            </p:cNvPr>
            <p:cNvSpPr/>
            <p:nvPr/>
          </p:nvSpPr>
          <p:spPr>
            <a:xfrm>
              <a:off x="761479" y="3"/>
              <a:ext cx="127816" cy="1853136"/>
            </a:xfrm>
            <a:prstGeom prst="rect">
              <a:avLst/>
            </a:prstGeom>
            <a:solidFill>
              <a:srgbClr val="F03F35"/>
            </a:solidFill>
            <a:ln>
              <a:solidFill>
                <a:srgbClr val="F03F3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Tree>
    <p:extLst>
      <p:ext uri="{BB962C8B-B14F-4D97-AF65-F5344CB8AC3E}">
        <p14:creationId xmlns:p14="http://schemas.microsoft.com/office/powerpoint/2010/main" val="27856873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0" y="0"/>
            <a:ext cx="12192000" cy="6858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6000" dirty="0">
              <a:latin typeface="Bell MT" charset="0"/>
              <a:ea typeface="Bell MT" charset="0"/>
              <a:cs typeface="Bell MT" charset="0"/>
            </a:endParaRPr>
          </a:p>
        </p:txBody>
      </p:sp>
      <p:pic>
        <p:nvPicPr>
          <p:cNvPr id="12" name="Picture 11"/>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573729" y="5761704"/>
            <a:ext cx="2780071" cy="617734"/>
          </a:xfrm>
          <a:prstGeom prst="rect">
            <a:avLst/>
          </a:prstGeom>
        </p:spPr>
      </p:pic>
      <p:sp>
        <p:nvSpPr>
          <p:cNvPr id="9" name="Title 1">
            <a:extLst>
              <a:ext uri="{FF2B5EF4-FFF2-40B4-BE49-F238E27FC236}">
                <a16:creationId xmlns:a16="http://schemas.microsoft.com/office/drawing/2014/main" id="{40A4C6DF-6583-C040-9F5D-5D8D0D4542E9}"/>
              </a:ext>
            </a:extLst>
          </p:cNvPr>
          <p:cNvSpPr>
            <a:spLocks noGrp="1"/>
          </p:cNvSpPr>
          <p:nvPr>
            <p:ph type="title"/>
          </p:nvPr>
        </p:nvSpPr>
        <p:spPr>
          <a:xfrm>
            <a:off x="1939228" y="710424"/>
            <a:ext cx="9117091" cy="1143000"/>
          </a:xfrm>
        </p:spPr>
        <p:txBody>
          <a:bodyPr>
            <a:normAutofit/>
          </a:bodyPr>
          <a:lstStyle/>
          <a:p>
            <a:r>
              <a:rPr lang="en-US" b="1" dirty="0">
                <a:latin typeface="PT Serif" panose="020A0603040505020204" pitchFamily="18" charset="77"/>
              </a:rPr>
              <a:t>Benefits of Underwriting</a:t>
            </a:r>
          </a:p>
        </p:txBody>
      </p:sp>
      <p:sp>
        <p:nvSpPr>
          <p:cNvPr id="11" name="Content Placeholder 2">
            <a:extLst>
              <a:ext uri="{FF2B5EF4-FFF2-40B4-BE49-F238E27FC236}">
                <a16:creationId xmlns:a16="http://schemas.microsoft.com/office/drawing/2014/main" id="{C0870A03-81AC-E44C-B100-ECD4C4084A3B}"/>
              </a:ext>
            </a:extLst>
          </p:cNvPr>
          <p:cNvSpPr>
            <a:spLocks noGrp="1"/>
          </p:cNvSpPr>
          <p:nvPr>
            <p:ph idx="1"/>
          </p:nvPr>
        </p:nvSpPr>
        <p:spPr>
          <a:xfrm>
            <a:off x="1789616" y="1934971"/>
            <a:ext cx="8795967" cy="3508977"/>
          </a:xfrm>
        </p:spPr>
        <p:txBody>
          <a:bodyPr>
            <a:normAutofit/>
          </a:bodyPr>
          <a:lstStyle/>
          <a:p>
            <a:r>
              <a:rPr lang="en-US" dirty="0">
                <a:latin typeface="PT Serif" panose="020A0603040505020204" pitchFamily="18" charset="77"/>
              </a:rPr>
              <a:t>Shine through the clutter</a:t>
            </a:r>
          </a:p>
          <a:p>
            <a:pPr lvl="1"/>
            <a:r>
              <a:rPr lang="en-US" dirty="0">
                <a:latin typeface="PT Serif" panose="020A0603040505020204" pitchFamily="18" charset="77"/>
              </a:rPr>
              <a:t>Local stations run as many as 10 ads per break</a:t>
            </a:r>
          </a:p>
          <a:p>
            <a:pPr lvl="1"/>
            <a:r>
              <a:rPr lang="en-US" dirty="0">
                <a:latin typeface="PT Serif" panose="020A0603040505020204" pitchFamily="18" charset="77"/>
              </a:rPr>
              <a:t>8 of 10 listeners change stations because of ads</a:t>
            </a:r>
          </a:p>
          <a:p>
            <a:r>
              <a:rPr lang="en-US" dirty="0">
                <a:latin typeface="PT Serif" panose="020A0603040505020204" pitchFamily="18" charset="77"/>
              </a:rPr>
              <a:t>Public Radio = Trustworthy</a:t>
            </a:r>
          </a:p>
          <a:p>
            <a:r>
              <a:rPr lang="en-US" dirty="0">
                <a:latin typeface="PT Serif" panose="020A0603040505020204" pitchFamily="18" charset="77"/>
              </a:rPr>
              <a:t>Bring awareness to local causes (i.e., doctors and health tips, insurance and disaster preparedness)</a:t>
            </a:r>
          </a:p>
        </p:txBody>
      </p:sp>
      <p:grpSp>
        <p:nvGrpSpPr>
          <p:cNvPr id="13" name="Group 12">
            <a:extLst>
              <a:ext uri="{FF2B5EF4-FFF2-40B4-BE49-F238E27FC236}">
                <a16:creationId xmlns:a16="http://schemas.microsoft.com/office/drawing/2014/main" id="{2671A038-C358-244E-AA67-254EEDDA8D4D}"/>
              </a:ext>
            </a:extLst>
          </p:cNvPr>
          <p:cNvGrpSpPr/>
          <p:nvPr/>
        </p:nvGrpSpPr>
        <p:grpSpPr>
          <a:xfrm flipH="1">
            <a:off x="739708" y="0"/>
            <a:ext cx="1113816" cy="4355024"/>
            <a:chOff x="761479" y="0"/>
            <a:chExt cx="1113816" cy="4355024"/>
          </a:xfrm>
        </p:grpSpPr>
        <p:sp>
          <p:nvSpPr>
            <p:cNvPr id="14" name="Rectangle 13">
              <a:extLst>
                <a:ext uri="{FF2B5EF4-FFF2-40B4-BE49-F238E27FC236}">
                  <a16:creationId xmlns:a16="http://schemas.microsoft.com/office/drawing/2014/main" id="{6394B640-246C-CF4E-96A4-77237D01AFBE}"/>
                </a:ext>
              </a:extLst>
            </p:cNvPr>
            <p:cNvSpPr/>
            <p:nvPr/>
          </p:nvSpPr>
          <p:spPr>
            <a:xfrm>
              <a:off x="1075079" y="2"/>
              <a:ext cx="134533" cy="356234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5" name="Rectangle 14">
              <a:extLst>
                <a:ext uri="{FF2B5EF4-FFF2-40B4-BE49-F238E27FC236}">
                  <a16:creationId xmlns:a16="http://schemas.microsoft.com/office/drawing/2014/main" id="{CABE2771-FEDE-8248-8B5C-9BF2481C24B2}"/>
                </a:ext>
              </a:extLst>
            </p:cNvPr>
            <p:cNvSpPr/>
            <p:nvPr/>
          </p:nvSpPr>
          <p:spPr>
            <a:xfrm>
              <a:off x="1409178" y="2"/>
              <a:ext cx="141188" cy="2917854"/>
            </a:xfrm>
            <a:prstGeom prst="rect">
              <a:avLst/>
            </a:prstGeom>
            <a:solidFill>
              <a:srgbClr val="3591A2"/>
            </a:solidFill>
            <a:ln>
              <a:solidFill>
                <a:srgbClr val="3591A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6" name="Rectangle 15">
              <a:extLst>
                <a:ext uri="{FF2B5EF4-FFF2-40B4-BE49-F238E27FC236}">
                  <a16:creationId xmlns:a16="http://schemas.microsoft.com/office/drawing/2014/main" id="{F4BABFA6-25A7-2C47-81E7-9249ED5D0D73}"/>
                </a:ext>
              </a:extLst>
            </p:cNvPr>
            <p:cNvSpPr/>
            <p:nvPr/>
          </p:nvSpPr>
          <p:spPr>
            <a:xfrm>
              <a:off x="1735811" y="0"/>
              <a:ext cx="139484" cy="4355024"/>
            </a:xfrm>
            <a:prstGeom prst="rect">
              <a:avLst/>
            </a:prstGeom>
            <a:solidFill>
              <a:srgbClr val="F2CD00"/>
            </a:solidFill>
            <a:ln>
              <a:solidFill>
                <a:srgbClr val="F2CD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7" name="Rectangle 16">
              <a:extLst>
                <a:ext uri="{FF2B5EF4-FFF2-40B4-BE49-F238E27FC236}">
                  <a16:creationId xmlns:a16="http://schemas.microsoft.com/office/drawing/2014/main" id="{327E47FB-085B-8B47-8B44-E6764B9A76D4}"/>
                </a:ext>
              </a:extLst>
            </p:cNvPr>
            <p:cNvSpPr/>
            <p:nvPr/>
          </p:nvSpPr>
          <p:spPr>
            <a:xfrm>
              <a:off x="761479" y="3"/>
              <a:ext cx="127816" cy="1853136"/>
            </a:xfrm>
            <a:prstGeom prst="rect">
              <a:avLst/>
            </a:prstGeom>
            <a:solidFill>
              <a:srgbClr val="F03F35"/>
            </a:solidFill>
            <a:ln>
              <a:solidFill>
                <a:srgbClr val="F03F3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Tree>
    <p:extLst>
      <p:ext uri="{BB962C8B-B14F-4D97-AF65-F5344CB8AC3E}">
        <p14:creationId xmlns:p14="http://schemas.microsoft.com/office/powerpoint/2010/main" val="2170074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0239984" y="0"/>
            <a:ext cx="1113816" cy="4355024"/>
            <a:chOff x="761479" y="0"/>
            <a:chExt cx="1113816" cy="4355024"/>
          </a:xfrm>
        </p:grpSpPr>
        <p:sp>
          <p:nvSpPr>
            <p:cNvPr id="5" name="Rectangle 4"/>
            <p:cNvSpPr/>
            <p:nvPr/>
          </p:nvSpPr>
          <p:spPr>
            <a:xfrm>
              <a:off x="1075079" y="2"/>
              <a:ext cx="134533" cy="356234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 name="Rectangle 5"/>
            <p:cNvSpPr/>
            <p:nvPr/>
          </p:nvSpPr>
          <p:spPr>
            <a:xfrm>
              <a:off x="1409178" y="2"/>
              <a:ext cx="141188" cy="2917854"/>
            </a:xfrm>
            <a:prstGeom prst="rect">
              <a:avLst/>
            </a:prstGeom>
            <a:solidFill>
              <a:srgbClr val="3591A2"/>
            </a:solidFill>
            <a:ln>
              <a:solidFill>
                <a:srgbClr val="3591A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 name="Rectangle 6"/>
            <p:cNvSpPr/>
            <p:nvPr/>
          </p:nvSpPr>
          <p:spPr>
            <a:xfrm>
              <a:off x="1735811" y="0"/>
              <a:ext cx="139484" cy="4355024"/>
            </a:xfrm>
            <a:prstGeom prst="rect">
              <a:avLst/>
            </a:prstGeom>
            <a:solidFill>
              <a:srgbClr val="F2CD00"/>
            </a:solidFill>
            <a:ln>
              <a:solidFill>
                <a:srgbClr val="F2CD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 name="Rectangle 7"/>
            <p:cNvSpPr/>
            <p:nvPr/>
          </p:nvSpPr>
          <p:spPr>
            <a:xfrm>
              <a:off x="761479" y="3"/>
              <a:ext cx="127816" cy="1853136"/>
            </a:xfrm>
            <a:prstGeom prst="rect">
              <a:avLst/>
            </a:prstGeom>
            <a:solidFill>
              <a:srgbClr val="F03F35"/>
            </a:solidFill>
            <a:ln>
              <a:solidFill>
                <a:srgbClr val="F03F3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10" name="Title 1"/>
          <p:cNvSpPr txBox="1">
            <a:spLocks/>
          </p:cNvSpPr>
          <p:nvPr/>
        </p:nvSpPr>
        <p:spPr>
          <a:xfrm>
            <a:off x="0" y="0"/>
            <a:ext cx="12192000" cy="6858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6000" dirty="0">
              <a:latin typeface="Bell MT" charset="0"/>
              <a:ea typeface="Bell MT" charset="0"/>
              <a:cs typeface="Bell MT" charset="0"/>
            </a:endParaRPr>
          </a:p>
        </p:txBody>
      </p:sp>
      <p:pic>
        <p:nvPicPr>
          <p:cNvPr id="12" name="Picture 11"/>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573729" y="5761704"/>
            <a:ext cx="2780071" cy="617734"/>
          </a:xfrm>
          <a:prstGeom prst="rect">
            <a:avLst/>
          </a:prstGeom>
        </p:spPr>
      </p:pic>
      <p:sp>
        <p:nvSpPr>
          <p:cNvPr id="9" name="Title 1">
            <a:extLst>
              <a:ext uri="{FF2B5EF4-FFF2-40B4-BE49-F238E27FC236}">
                <a16:creationId xmlns:a16="http://schemas.microsoft.com/office/drawing/2014/main" id="{DF8FB491-E932-604A-8C4B-D999E03917F6}"/>
              </a:ext>
            </a:extLst>
          </p:cNvPr>
          <p:cNvSpPr>
            <a:spLocks noGrp="1"/>
          </p:cNvSpPr>
          <p:nvPr>
            <p:ph type="title"/>
          </p:nvPr>
        </p:nvSpPr>
        <p:spPr>
          <a:xfrm>
            <a:off x="1043490" y="1027664"/>
            <a:ext cx="7024744" cy="1143000"/>
          </a:xfrm>
        </p:spPr>
        <p:txBody>
          <a:bodyPr/>
          <a:lstStyle/>
          <a:p>
            <a:r>
              <a:rPr lang="en-US" b="1" dirty="0">
                <a:latin typeface="PT Serif" panose="020A0603040505020204" pitchFamily="18" charset="77"/>
              </a:rPr>
              <a:t>Resources</a:t>
            </a:r>
          </a:p>
        </p:txBody>
      </p:sp>
      <p:sp>
        <p:nvSpPr>
          <p:cNvPr id="11" name="Content Placeholder 2">
            <a:extLst>
              <a:ext uri="{FF2B5EF4-FFF2-40B4-BE49-F238E27FC236}">
                <a16:creationId xmlns:a16="http://schemas.microsoft.com/office/drawing/2014/main" id="{B99AD9E3-45F9-A244-9D53-09EACE82A455}"/>
              </a:ext>
            </a:extLst>
          </p:cNvPr>
          <p:cNvSpPr>
            <a:spLocks noGrp="1"/>
          </p:cNvSpPr>
          <p:nvPr>
            <p:ph idx="1"/>
          </p:nvPr>
        </p:nvSpPr>
        <p:spPr>
          <a:xfrm>
            <a:off x="1043492" y="2323652"/>
            <a:ext cx="7137340" cy="3508977"/>
          </a:xfrm>
        </p:spPr>
        <p:txBody>
          <a:bodyPr/>
          <a:lstStyle/>
          <a:p>
            <a:r>
              <a:rPr lang="en-US" dirty="0">
                <a:latin typeface="PT Serif" panose="020A0603040505020204" pitchFamily="18" charset="77"/>
              </a:rPr>
              <a:t>Underwriting Talking Points</a:t>
            </a:r>
          </a:p>
          <a:p>
            <a:r>
              <a:rPr lang="en-US" dirty="0">
                <a:latin typeface="PT Serif" panose="020A0603040505020204" pitchFamily="18" charset="77"/>
              </a:rPr>
              <a:t>Underwriting Policy </a:t>
            </a:r>
          </a:p>
          <a:p>
            <a:r>
              <a:rPr lang="en-US" dirty="0">
                <a:latin typeface="PT Serif" panose="020A0603040505020204" pitchFamily="18" charset="77"/>
              </a:rPr>
              <a:t>Underwriting Agreement</a:t>
            </a:r>
          </a:p>
          <a:p>
            <a:r>
              <a:rPr lang="en-US" dirty="0">
                <a:latin typeface="PT Serif" panose="020A0603040505020204" pitchFamily="18" charset="77"/>
              </a:rPr>
              <a:t>Underwriting Representative Job Description</a:t>
            </a:r>
          </a:p>
          <a:p>
            <a:r>
              <a:rPr lang="en-US" dirty="0">
                <a:latin typeface="PT Serif" panose="020A0603040505020204" pitchFamily="18" charset="77"/>
              </a:rPr>
              <a:t>Underwriting Offer Letter </a:t>
            </a:r>
          </a:p>
          <a:p>
            <a:r>
              <a:rPr lang="en-US" dirty="0">
                <a:latin typeface="PT Serif" panose="020A0603040505020204" pitchFamily="18" charset="77"/>
              </a:rPr>
              <a:t>Language Review and Quiz Answers</a:t>
            </a:r>
          </a:p>
          <a:p>
            <a:endParaRPr lang="en-US" dirty="0">
              <a:latin typeface="PT Serif" panose="020A0603040505020204" pitchFamily="18" charset="77"/>
            </a:endParaRPr>
          </a:p>
        </p:txBody>
      </p:sp>
    </p:spTree>
    <p:extLst>
      <p:ext uri="{BB962C8B-B14F-4D97-AF65-F5344CB8AC3E}">
        <p14:creationId xmlns:p14="http://schemas.microsoft.com/office/powerpoint/2010/main" val="38060070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0" y="0"/>
            <a:ext cx="12192000" cy="6858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6000" dirty="0">
              <a:latin typeface="Bell MT" charset="0"/>
              <a:ea typeface="Bell MT" charset="0"/>
              <a:cs typeface="Bell MT" charset="0"/>
            </a:endParaRPr>
          </a:p>
        </p:txBody>
      </p:sp>
      <p:pic>
        <p:nvPicPr>
          <p:cNvPr id="12" name="Picture 11"/>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573729" y="5761704"/>
            <a:ext cx="2780071" cy="617734"/>
          </a:xfrm>
          <a:prstGeom prst="rect">
            <a:avLst/>
          </a:prstGeom>
        </p:spPr>
      </p:pic>
      <p:sp>
        <p:nvSpPr>
          <p:cNvPr id="9" name="Title 1">
            <a:extLst>
              <a:ext uri="{FF2B5EF4-FFF2-40B4-BE49-F238E27FC236}">
                <a16:creationId xmlns:a16="http://schemas.microsoft.com/office/drawing/2014/main" id="{5E853EF3-A44C-9C46-9051-0C06C8FA6867}"/>
              </a:ext>
            </a:extLst>
          </p:cNvPr>
          <p:cNvSpPr>
            <a:spLocks noGrp="1"/>
          </p:cNvSpPr>
          <p:nvPr>
            <p:ph type="title"/>
          </p:nvPr>
        </p:nvSpPr>
        <p:spPr>
          <a:xfrm>
            <a:off x="1917984" y="887429"/>
            <a:ext cx="7024744" cy="1143000"/>
          </a:xfrm>
        </p:spPr>
        <p:txBody>
          <a:bodyPr/>
          <a:lstStyle/>
          <a:p>
            <a:r>
              <a:rPr lang="en-US" b="1" dirty="0">
                <a:latin typeface="PT Serif" panose="020A0603040505020204" pitchFamily="18" charset="77"/>
              </a:rPr>
              <a:t>Next Steps</a:t>
            </a:r>
          </a:p>
        </p:txBody>
      </p:sp>
      <p:sp>
        <p:nvSpPr>
          <p:cNvPr id="11" name="Content Placeholder 2">
            <a:extLst>
              <a:ext uri="{FF2B5EF4-FFF2-40B4-BE49-F238E27FC236}">
                <a16:creationId xmlns:a16="http://schemas.microsoft.com/office/drawing/2014/main" id="{35E5BD3C-1582-4646-BB54-107D5795D7E6}"/>
              </a:ext>
            </a:extLst>
          </p:cNvPr>
          <p:cNvSpPr>
            <a:spLocks noGrp="1"/>
          </p:cNvSpPr>
          <p:nvPr>
            <p:ph idx="1"/>
          </p:nvPr>
        </p:nvSpPr>
        <p:spPr>
          <a:xfrm>
            <a:off x="2066123" y="2141578"/>
            <a:ext cx="7137340" cy="3508977"/>
          </a:xfrm>
        </p:spPr>
        <p:txBody>
          <a:bodyPr/>
          <a:lstStyle/>
          <a:p>
            <a:r>
              <a:rPr lang="en-US" dirty="0">
                <a:latin typeface="PT Serif" panose="020A0603040505020204" pitchFamily="18" charset="77"/>
              </a:rPr>
              <a:t>Develop or update your station’s UW training and policy</a:t>
            </a:r>
          </a:p>
          <a:p>
            <a:r>
              <a:rPr lang="en-US" dirty="0">
                <a:latin typeface="PT Serif" panose="020A0603040505020204" pitchFamily="18" charset="77"/>
              </a:rPr>
              <a:t>NPM resources available to stations</a:t>
            </a:r>
          </a:p>
        </p:txBody>
      </p:sp>
      <p:grpSp>
        <p:nvGrpSpPr>
          <p:cNvPr id="13" name="Group 12">
            <a:extLst>
              <a:ext uri="{FF2B5EF4-FFF2-40B4-BE49-F238E27FC236}">
                <a16:creationId xmlns:a16="http://schemas.microsoft.com/office/drawing/2014/main" id="{4F6EDE13-9EA1-5244-9C02-91C8BACDEEAC}"/>
              </a:ext>
            </a:extLst>
          </p:cNvPr>
          <p:cNvGrpSpPr/>
          <p:nvPr/>
        </p:nvGrpSpPr>
        <p:grpSpPr>
          <a:xfrm flipH="1">
            <a:off x="739708" y="0"/>
            <a:ext cx="1113816" cy="4355024"/>
            <a:chOff x="761479" y="0"/>
            <a:chExt cx="1113816" cy="4355024"/>
          </a:xfrm>
        </p:grpSpPr>
        <p:sp>
          <p:nvSpPr>
            <p:cNvPr id="14" name="Rectangle 13">
              <a:extLst>
                <a:ext uri="{FF2B5EF4-FFF2-40B4-BE49-F238E27FC236}">
                  <a16:creationId xmlns:a16="http://schemas.microsoft.com/office/drawing/2014/main" id="{B2597D1D-9589-1E42-BB39-2C6A5461EBDD}"/>
                </a:ext>
              </a:extLst>
            </p:cNvPr>
            <p:cNvSpPr/>
            <p:nvPr/>
          </p:nvSpPr>
          <p:spPr>
            <a:xfrm>
              <a:off x="1075079" y="2"/>
              <a:ext cx="134533" cy="356234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5" name="Rectangle 14">
              <a:extLst>
                <a:ext uri="{FF2B5EF4-FFF2-40B4-BE49-F238E27FC236}">
                  <a16:creationId xmlns:a16="http://schemas.microsoft.com/office/drawing/2014/main" id="{B040431B-5CF9-5E49-8C60-EFCE7B7346A9}"/>
                </a:ext>
              </a:extLst>
            </p:cNvPr>
            <p:cNvSpPr/>
            <p:nvPr/>
          </p:nvSpPr>
          <p:spPr>
            <a:xfrm>
              <a:off x="1409178" y="2"/>
              <a:ext cx="141188" cy="2917854"/>
            </a:xfrm>
            <a:prstGeom prst="rect">
              <a:avLst/>
            </a:prstGeom>
            <a:solidFill>
              <a:srgbClr val="3591A2"/>
            </a:solidFill>
            <a:ln>
              <a:solidFill>
                <a:srgbClr val="3591A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6" name="Rectangle 15">
              <a:extLst>
                <a:ext uri="{FF2B5EF4-FFF2-40B4-BE49-F238E27FC236}">
                  <a16:creationId xmlns:a16="http://schemas.microsoft.com/office/drawing/2014/main" id="{99C6DC6B-C3CA-1D4D-8EA9-3CC6D9594721}"/>
                </a:ext>
              </a:extLst>
            </p:cNvPr>
            <p:cNvSpPr/>
            <p:nvPr/>
          </p:nvSpPr>
          <p:spPr>
            <a:xfrm>
              <a:off x="1735811" y="0"/>
              <a:ext cx="139484" cy="4355024"/>
            </a:xfrm>
            <a:prstGeom prst="rect">
              <a:avLst/>
            </a:prstGeom>
            <a:solidFill>
              <a:srgbClr val="F2CD00"/>
            </a:solidFill>
            <a:ln>
              <a:solidFill>
                <a:srgbClr val="F2CD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7" name="Rectangle 16">
              <a:extLst>
                <a:ext uri="{FF2B5EF4-FFF2-40B4-BE49-F238E27FC236}">
                  <a16:creationId xmlns:a16="http://schemas.microsoft.com/office/drawing/2014/main" id="{EB73D820-EFE2-9F4D-8A27-CA6D1E1AF3C3}"/>
                </a:ext>
              </a:extLst>
            </p:cNvPr>
            <p:cNvSpPr/>
            <p:nvPr/>
          </p:nvSpPr>
          <p:spPr>
            <a:xfrm>
              <a:off x="761479" y="3"/>
              <a:ext cx="127816" cy="1853136"/>
            </a:xfrm>
            <a:prstGeom prst="rect">
              <a:avLst/>
            </a:prstGeom>
            <a:solidFill>
              <a:srgbClr val="F03F35"/>
            </a:solidFill>
            <a:ln>
              <a:solidFill>
                <a:srgbClr val="F03F3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Tree>
    <p:extLst>
      <p:ext uri="{BB962C8B-B14F-4D97-AF65-F5344CB8AC3E}">
        <p14:creationId xmlns:p14="http://schemas.microsoft.com/office/powerpoint/2010/main" val="390486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xEl>
                                              <p:pRg st="1" end="1"/>
                                            </p:txEl>
                                          </p:spTgt>
                                        </p:tgtEl>
                                        <p:attrNameLst>
                                          <p:attrName>style.visibility</p:attrName>
                                        </p:attrNameLst>
                                      </p:cBhvr>
                                      <p:to>
                                        <p:strVal val="visible"/>
                                      </p:to>
                                    </p:set>
                                    <p:anim calcmode="lin" valueType="num">
                                      <p:cBhvr additive="base">
                                        <p:cTn id="13"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0239984" y="0"/>
            <a:ext cx="1113816" cy="4355024"/>
            <a:chOff x="761479" y="0"/>
            <a:chExt cx="1113816" cy="4355024"/>
          </a:xfrm>
        </p:grpSpPr>
        <p:sp>
          <p:nvSpPr>
            <p:cNvPr id="5" name="Rectangle 4"/>
            <p:cNvSpPr/>
            <p:nvPr/>
          </p:nvSpPr>
          <p:spPr>
            <a:xfrm>
              <a:off x="1075079" y="2"/>
              <a:ext cx="134533" cy="356234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 name="Rectangle 5"/>
            <p:cNvSpPr/>
            <p:nvPr/>
          </p:nvSpPr>
          <p:spPr>
            <a:xfrm>
              <a:off x="1409178" y="2"/>
              <a:ext cx="141188" cy="2917854"/>
            </a:xfrm>
            <a:prstGeom prst="rect">
              <a:avLst/>
            </a:prstGeom>
            <a:solidFill>
              <a:srgbClr val="3591A2"/>
            </a:solidFill>
            <a:ln>
              <a:solidFill>
                <a:srgbClr val="3591A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 name="Rectangle 6"/>
            <p:cNvSpPr/>
            <p:nvPr/>
          </p:nvSpPr>
          <p:spPr>
            <a:xfrm>
              <a:off x="1735811" y="0"/>
              <a:ext cx="139484" cy="4355024"/>
            </a:xfrm>
            <a:prstGeom prst="rect">
              <a:avLst/>
            </a:prstGeom>
            <a:solidFill>
              <a:srgbClr val="F2CD00"/>
            </a:solidFill>
            <a:ln>
              <a:solidFill>
                <a:srgbClr val="F2CD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 name="Rectangle 7"/>
            <p:cNvSpPr/>
            <p:nvPr/>
          </p:nvSpPr>
          <p:spPr>
            <a:xfrm>
              <a:off x="761479" y="3"/>
              <a:ext cx="127816" cy="1853136"/>
            </a:xfrm>
            <a:prstGeom prst="rect">
              <a:avLst/>
            </a:prstGeom>
            <a:solidFill>
              <a:srgbClr val="F03F35"/>
            </a:solidFill>
            <a:ln>
              <a:solidFill>
                <a:srgbClr val="F03F3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10" name="Title 1"/>
          <p:cNvSpPr txBox="1">
            <a:spLocks/>
          </p:cNvSpPr>
          <p:nvPr/>
        </p:nvSpPr>
        <p:spPr>
          <a:xfrm>
            <a:off x="0" y="0"/>
            <a:ext cx="12192000" cy="6858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6000" dirty="0">
              <a:latin typeface="Bell MT" charset="0"/>
              <a:ea typeface="Bell MT" charset="0"/>
              <a:cs typeface="Bell MT" charset="0"/>
            </a:endParaRPr>
          </a:p>
          <a:p>
            <a:pPr algn="ctr"/>
            <a:r>
              <a:rPr lang="en-US" sz="6000" dirty="0" err="1">
                <a:latin typeface="PT Serif" panose="020A0603040505020204" pitchFamily="18" charset="77"/>
                <a:ea typeface="Bell MT" charset="0"/>
                <a:cs typeface="Bell MT" charset="0"/>
              </a:rPr>
              <a:t>Ahéhee</a:t>
            </a:r>
            <a:r>
              <a:rPr lang="en-US" sz="6000" dirty="0">
                <a:latin typeface="PT Serif" panose="020A0603040505020204" pitchFamily="18" charset="77"/>
                <a:ea typeface="Bell MT" charset="0"/>
                <a:cs typeface="Bell MT" charset="0"/>
              </a:rPr>
              <a:t>’!</a:t>
            </a:r>
          </a:p>
          <a:p>
            <a:pPr algn="ctr"/>
            <a:r>
              <a:rPr lang="en-US" sz="2000" i="1" dirty="0">
                <a:latin typeface="PT Serif" panose="020A0603040505020204" pitchFamily="18" charset="77"/>
                <a:ea typeface="Bell MT" charset="0"/>
                <a:cs typeface="Bell MT" charset="0"/>
              </a:rPr>
              <a:t>(Thank you!)</a:t>
            </a:r>
            <a:endParaRPr lang="en-US" dirty="0">
              <a:latin typeface="PT Serif" panose="020A0603040505020204" pitchFamily="18" charset="77"/>
              <a:ea typeface="Bell MT" charset="0"/>
              <a:cs typeface="Bell MT" charset="0"/>
            </a:endParaRPr>
          </a:p>
        </p:txBody>
      </p:sp>
    </p:spTree>
    <p:extLst>
      <p:ext uri="{BB962C8B-B14F-4D97-AF65-F5344CB8AC3E}">
        <p14:creationId xmlns:p14="http://schemas.microsoft.com/office/powerpoint/2010/main" val="5239900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0F8A8A-B929-6F20-CAB0-3F2979D63DD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D5CB45C-978F-1732-51CD-E921B687F472}"/>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3863139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0" y="0"/>
            <a:ext cx="12192000" cy="6858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6000" dirty="0">
              <a:latin typeface="Bell MT" charset="0"/>
              <a:ea typeface="Bell MT" charset="0"/>
              <a:cs typeface="Bell MT" charset="0"/>
            </a:endParaRPr>
          </a:p>
        </p:txBody>
      </p:sp>
      <p:pic>
        <p:nvPicPr>
          <p:cNvPr id="12" name="Picture 11"/>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573729" y="5761704"/>
            <a:ext cx="2780071" cy="617734"/>
          </a:xfrm>
          <a:prstGeom prst="rect">
            <a:avLst/>
          </a:prstGeom>
        </p:spPr>
      </p:pic>
      <p:sp>
        <p:nvSpPr>
          <p:cNvPr id="9" name="Title 1">
            <a:extLst>
              <a:ext uri="{FF2B5EF4-FFF2-40B4-BE49-F238E27FC236}">
                <a16:creationId xmlns:a16="http://schemas.microsoft.com/office/drawing/2014/main" id="{F2F611C7-059D-FF46-A6BB-55763C8462F0}"/>
              </a:ext>
            </a:extLst>
          </p:cNvPr>
          <p:cNvSpPr>
            <a:spLocks noGrp="1"/>
          </p:cNvSpPr>
          <p:nvPr>
            <p:ph type="title"/>
          </p:nvPr>
        </p:nvSpPr>
        <p:spPr>
          <a:xfrm>
            <a:off x="1739489" y="611145"/>
            <a:ext cx="8308025" cy="1143000"/>
          </a:xfrm>
        </p:spPr>
        <p:txBody>
          <a:bodyPr>
            <a:normAutofit/>
          </a:bodyPr>
          <a:lstStyle/>
          <a:p>
            <a:pPr algn="ctr"/>
            <a:r>
              <a:rPr lang="en-US" b="1" dirty="0">
                <a:latin typeface="PT Serif" panose="020A0603040505020204" pitchFamily="18" charset="77"/>
              </a:rPr>
              <a:t>Station Fundraising</a:t>
            </a:r>
            <a:endParaRPr lang="en-US" dirty="0">
              <a:latin typeface="PT Serif" panose="020A0603040505020204" pitchFamily="18" charset="77"/>
            </a:endParaRPr>
          </a:p>
        </p:txBody>
      </p:sp>
      <p:sp>
        <p:nvSpPr>
          <p:cNvPr id="11" name="Content Placeholder 2">
            <a:extLst>
              <a:ext uri="{FF2B5EF4-FFF2-40B4-BE49-F238E27FC236}">
                <a16:creationId xmlns:a16="http://schemas.microsoft.com/office/drawing/2014/main" id="{CBA1F50F-402A-C342-8D2A-163FD3893131}"/>
              </a:ext>
            </a:extLst>
          </p:cNvPr>
          <p:cNvSpPr>
            <a:spLocks noGrp="1"/>
          </p:cNvSpPr>
          <p:nvPr>
            <p:ph idx="1"/>
          </p:nvPr>
        </p:nvSpPr>
        <p:spPr>
          <a:xfrm>
            <a:off x="3840650" y="1853139"/>
            <a:ext cx="6364224" cy="3508977"/>
          </a:xfrm>
        </p:spPr>
        <p:txBody>
          <a:bodyPr>
            <a:normAutofit/>
          </a:bodyPr>
          <a:lstStyle/>
          <a:p>
            <a:r>
              <a:rPr lang="en-US" sz="2800" dirty="0">
                <a:latin typeface="PT Serif" panose="020A0603040505020204" pitchFamily="18" charset="77"/>
              </a:rPr>
              <a:t>Major Donors</a:t>
            </a:r>
          </a:p>
          <a:p>
            <a:r>
              <a:rPr lang="en-US" sz="2800" dirty="0">
                <a:latin typeface="PT Serif" panose="020A0603040505020204" pitchFamily="18" charset="77"/>
              </a:rPr>
              <a:t>Special Events</a:t>
            </a:r>
          </a:p>
          <a:p>
            <a:r>
              <a:rPr lang="en-US" sz="2800" dirty="0">
                <a:latin typeface="PT Serif" panose="020A0603040505020204" pitchFamily="18" charset="77"/>
              </a:rPr>
              <a:t>Grant Writing</a:t>
            </a:r>
          </a:p>
          <a:p>
            <a:r>
              <a:rPr lang="en-US" sz="2800" dirty="0">
                <a:latin typeface="PT Serif" panose="020A0603040505020204" pitchFamily="18" charset="77"/>
              </a:rPr>
              <a:t>Radio pledge drive      </a:t>
            </a:r>
          </a:p>
          <a:p>
            <a:r>
              <a:rPr lang="en-US" sz="2800" dirty="0">
                <a:latin typeface="PT Serif" panose="020A0603040505020204" pitchFamily="18" charset="77"/>
              </a:rPr>
              <a:t>Underwriting </a:t>
            </a:r>
          </a:p>
        </p:txBody>
      </p:sp>
      <p:pic>
        <p:nvPicPr>
          <p:cNvPr id="13" name="uw-pledge drive.mp3">
            <a:hlinkClick r:id="" action="ppaction://media"/>
            <a:extLst>
              <a:ext uri="{FF2B5EF4-FFF2-40B4-BE49-F238E27FC236}">
                <a16:creationId xmlns:a16="http://schemas.microsoft.com/office/drawing/2014/main" id="{774939E5-6850-8B40-9FBE-D6095BC61B40}"/>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150591" y="3201227"/>
            <a:ext cx="812800" cy="812800"/>
          </a:xfrm>
          <a:prstGeom prst="rect">
            <a:avLst/>
          </a:prstGeom>
        </p:spPr>
      </p:pic>
      <p:grpSp>
        <p:nvGrpSpPr>
          <p:cNvPr id="15" name="Group 14">
            <a:extLst>
              <a:ext uri="{FF2B5EF4-FFF2-40B4-BE49-F238E27FC236}">
                <a16:creationId xmlns:a16="http://schemas.microsoft.com/office/drawing/2014/main" id="{E8253393-9F43-444E-866A-0D7D5BE55A60}"/>
              </a:ext>
            </a:extLst>
          </p:cNvPr>
          <p:cNvGrpSpPr/>
          <p:nvPr/>
        </p:nvGrpSpPr>
        <p:grpSpPr>
          <a:xfrm flipH="1">
            <a:off x="739708" y="0"/>
            <a:ext cx="1113816" cy="4355024"/>
            <a:chOff x="761479" y="0"/>
            <a:chExt cx="1113816" cy="4355024"/>
          </a:xfrm>
        </p:grpSpPr>
        <p:sp>
          <p:nvSpPr>
            <p:cNvPr id="16" name="Rectangle 15">
              <a:extLst>
                <a:ext uri="{FF2B5EF4-FFF2-40B4-BE49-F238E27FC236}">
                  <a16:creationId xmlns:a16="http://schemas.microsoft.com/office/drawing/2014/main" id="{912C780C-5A07-6046-A51F-15F72CBC2D10}"/>
                </a:ext>
              </a:extLst>
            </p:cNvPr>
            <p:cNvSpPr/>
            <p:nvPr/>
          </p:nvSpPr>
          <p:spPr>
            <a:xfrm>
              <a:off x="1075079" y="2"/>
              <a:ext cx="134533" cy="356234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7" name="Rectangle 16">
              <a:extLst>
                <a:ext uri="{FF2B5EF4-FFF2-40B4-BE49-F238E27FC236}">
                  <a16:creationId xmlns:a16="http://schemas.microsoft.com/office/drawing/2014/main" id="{3C4D67D1-56D4-664E-98D4-02D481AF6444}"/>
                </a:ext>
              </a:extLst>
            </p:cNvPr>
            <p:cNvSpPr/>
            <p:nvPr/>
          </p:nvSpPr>
          <p:spPr>
            <a:xfrm>
              <a:off x="1409178" y="2"/>
              <a:ext cx="141188" cy="2917854"/>
            </a:xfrm>
            <a:prstGeom prst="rect">
              <a:avLst/>
            </a:prstGeom>
            <a:solidFill>
              <a:srgbClr val="3591A2"/>
            </a:solidFill>
            <a:ln>
              <a:solidFill>
                <a:srgbClr val="3591A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8" name="Rectangle 17">
              <a:extLst>
                <a:ext uri="{FF2B5EF4-FFF2-40B4-BE49-F238E27FC236}">
                  <a16:creationId xmlns:a16="http://schemas.microsoft.com/office/drawing/2014/main" id="{6FD0EB5E-32F6-D94C-9842-C52E8E5F8305}"/>
                </a:ext>
              </a:extLst>
            </p:cNvPr>
            <p:cNvSpPr/>
            <p:nvPr/>
          </p:nvSpPr>
          <p:spPr>
            <a:xfrm>
              <a:off x="1735811" y="0"/>
              <a:ext cx="139484" cy="4355024"/>
            </a:xfrm>
            <a:prstGeom prst="rect">
              <a:avLst/>
            </a:prstGeom>
            <a:solidFill>
              <a:srgbClr val="F2CD00"/>
            </a:solidFill>
            <a:ln>
              <a:solidFill>
                <a:srgbClr val="F2CD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9" name="Rectangle 18">
              <a:extLst>
                <a:ext uri="{FF2B5EF4-FFF2-40B4-BE49-F238E27FC236}">
                  <a16:creationId xmlns:a16="http://schemas.microsoft.com/office/drawing/2014/main" id="{CC3BED98-94EC-4347-AD7D-E6A4F94C4029}"/>
                </a:ext>
              </a:extLst>
            </p:cNvPr>
            <p:cNvSpPr/>
            <p:nvPr/>
          </p:nvSpPr>
          <p:spPr>
            <a:xfrm>
              <a:off x="761479" y="3"/>
              <a:ext cx="127816" cy="1853136"/>
            </a:xfrm>
            <a:prstGeom prst="rect">
              <a:avLst/>
            </a:prstGeom>
            <a:solidFill>
              <a:srgbClr val="F03F35"/>
            </a:solidFill>
            <a:ln>
              <a:solidFill>
                <a:srgbClr val="F03F3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Tree>
    <p:extLst>
      <p:ext uri="{BB962C8B-B14F-4D97-AF65-F5344CB8AC3E}">
        <p14:creationId xmlns:p14="http://schemas.microsoft.com/office/powerpoint/2010/main" val="1485604751"/>
      </p:ext>
    </p:extLst>
  </p:cSld>
  <p:clrMapOvr>
    <a:masterClrMapping/>
  </p:clrMapOvr>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13"/>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0239984" y="0"/>
            <a:ext cx="1113816" cy="4355024"/>
            <a:chOff x="761479" y="0"/>
            <a:chExt cx="1113816" cy="4355024"/>
          </a:xfrm>
        </p:grpSpPr>
        <p:sp>
          <p:nvSpPr>
            <p:cNvPr id="5" name="Rectangle 4"/>
            <p:cNvSpPr/>
            <p:nvPr/>
          </p:nvSpPr>
          <p:spPr>
            <a:xfrm>
              <a:off x="1075079" y="2"/>
              <a:ext cx="134533" cy="356234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 name="Rectangle 5"/>
            <p:cNvSpPr/>
            <p:nvPr/>
          </p:nvSpPr>
          <p:spPr>
            <a:xfrm>
              <a:off x="1409178" y="2"/>
              <a:ext cx="141188" cy="2917854"/>
            </a:xfrm>
            <a:prstGeom prst="rect">
              <a:avLst/>
            </a:prstGeom>
            <a:solidFill>
              <a:srgbClr val="3591A2"/>
            </a:solidFill>
            <a:ln>
              <a:solidFill>
                <a:srgbClr val="3591A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 name="Rectangle 6"/>
            <p:cNvSpPr/>
            <p:nvPr/>
          </p:nvSpPr>
          <p:spPr>
            <a:xfrm>
              <a:off x="1735811" y="0"/>
              <a:ext cx="139484" cy="4355024"/>
            </a:xfrm>
            <a:prstGeom prst="rect">
              <a:avLst/>
            </a:prstGeom>
            <a:solidFill>
              <a:srgbClr val="F2CD00"/>
            </a:solidFill>
            <a:ln>
              <a:solidFill>
                <a:srgbClr val="F2CD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 name="Rectangle 7"/>
            <p:cNvSpPr/>
            <p:nvPr/>
          </p:nvSpPr>
          <p:spPr>
            <a:xfrm>
              <a:off x="761479" y="3"/>
              <a:ext cx="127816" cy="1853136"/>
            </a:xfrm>
            <a:prstGeom prst="rect">
              <a:avLst/>
            </a:prstGeom>
            <a:solidFill>
              <a:srgbClr val="F03F35"/>
            </a:solidFill>
            <a:ln>
              <a:solidFill>
                <a:srgbClr val="F03F3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pic>
        <p:nvPicPr>
          <p:cNvPr id="10" name="Picture 9"/>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573729" y="5761704"/>
            <a:ext cx="2780071" cy="617734"/>
          </a:xfrm>
          <a:prstGeom prst="rect">
            <a:avLst/>
          </a:prstGeom>
        </p:spPr>
      </p:pic>
      <p:sp>
        <p:nvSpPr>
          <p:cNvPr id="14" name="Title 1">
            <a:extLst>
              <a:ext uri="{FF2B5EF4-FFF2-40B4-BE49-F238E27FC236}">
                <a16:creationId xmlns:a16="http://schemas.microsoft.com/office/drawing/2014/main" id="{65D1811A-C389-B74A-BFE3-43482FE5E7AA}"/>
              </a:ext>
            </a:extLst>
          </p:cNvPr>
          <p:cNvSpPr>
            <a:spLocks noGrp="1"/>
          </p:cNvSpPr>
          <p:nvPr>
            <p:ph type="title"/>
          </p:nvPr>
        </p:nvSpPr>
        <p:spPr>
          <a:xfrm>
            <a:off x="796312" y="352750"/>
            <a:ext cx="9257888" cy="1143000"/>
          </a:xfrm>
        </p:spPr>
        <p:txBody>
          <a:bodyPr/>
          <a:lstStyle/>
          <a:p>
            <a:pPr algn="ctr"/>
            <a:r>
              <a:rPr lang="en-US" b="1" dirty="0">
                <a:latin typeface="PT Serif" panose="020A0603040505020204" pitchFamily="18" charset="77"/>
              </a:rPr>
              <a:t>Training Objectives</a:t>
            </a:r>
            <a:endParaRPr lang="en-US" dirty="0">
              <a:latin typeface="PT Serif" panose="020A0603040505020204" pitchFamily="18" charset="77"/>
            </a:endParaRPr>
          </a:p>
        </p:txBody>
      </p:sp>
      <p:sp>
        <p:nvSpPr>
          <p:cNvPr id="15" name="Content Placeholder 2">
            <a:extLst>
              <a:ext uri="{FF2B5EF4-FFF2-40B4-BE49-F238E27FC236}">
                <a16:creationId xmlns:a16="http://schemas.microsoft.com/office/drawing/2014/main" id="{5867046A-18E9-7444-9A49-70A710A75CB2}"/>
              </a:ext>
            </a:extLst>
          </p:cNvPr>
          <p:cNvSpPr>
            <a:spLocks noGrp="1"/>
          </p:cNvSpPr>
          <p:nvPr>
            <p:ph idx="1"/>
          </p:nvPr>
        </p:nvSpPr>
        <p:spPr>
          <a:xfrm>
            <a:off x="1824200" y="1853139"/>
            <a:ext cx="8152685" cy="3152228"/>
          </a:xfrm>
        </p:spPr>
        <p:txBody>
          <a:bodyPr>
            <a:normAutofit/>
          </a:bodyPr>
          <a:lstStyle/>
          <a:p>
            <a:pPr marL="460375" indent="-460375"/>
            <a:r>
              <a:rPr lang="en-US" sz="2800" dirty="0">
                <a:latin typeface="PT Serif" panose="020A0603040505020204" pitchFamily="18" charset="77"/>
              </a:rPr>
              <a:t>To identify the difference between underwriting and advertising</a:t>
            </a:r>
          </a:p>
          <a:p>
            <a:pPr marL="460375" indent="-460375"/>
            <a:r>
              <a:rPr lang="en-US" sz="2800" dirty="0">
                <a:latin typeface="PT Serif" panose="020A0603040505020204" pitchFamily="18" charset="77"/>
              </a:rPr>
              <a:t>To write underwriting announcements</a:t>
            </a:r>
          </a:p>
          <a:p>
            <a:pPr marL="460375" indent="-460375"/>
            <a:r>
              <a:rPr lang="en-US" sz="2800" dirty="0">
                <a:latin typeface="PT Serif" panose="020A0603040505020204" pitchFamily="18" charset="77"/>
              </a:rPr>
              <a:t>To develop strong underwriting policies</a:t>
            </a:r>
          </a:p>
          <a:p>
            <a:pPr marL="460375" indent="-460375"/>
            <a:r>
              <a:rPr lang="en-US" sz="2800" dirty="0">
                <a:latin typeface="PT Serif" panose="020A0603040505020204" pitchFamily="18" charset="77"/>
              </a:rPr>
              <a:t>To develop an underwriting training using the Underwriting Workbook</a:t>
            </a:r>
          </a:p>
        </p:txBody>
      </p:sp>
    </p:spTree>
    <p:extLst>
      <p:ext uri="{BB962C8B-B14F-4D97-AF65-F5344CB8AC3E}">
        <p14:creationId xmlns:p14="http://schemas.microsoft.com/office/powerpoint/2010/main" val="24355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 calcmode="lin" valueType="num">
                                      <p:cBhvr additive="base">
                                        <p:cTn id="7"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
                                            <p:txEl>
                                              <p:pRg st="1" end="1"/>
                                            </p:txEl>
                                          </p:spTgt>
                                        </p:tgtEl>
                                        <p:attrNameLst>
                                          <p:attrName>style.visibility</p:attrName>
                                        </p:attrNameLst>
                                      </p:cBhvr>
                                      <p:to>
                                        <p:strVal val="visible"/>
                                      </p:to>
                                    </p:set>
                                    <p:anim calcmode="lin" valueType="num">
                                      <p:cBhvr additive="base">
                                        <p:cTn id="13" dur="500" fill="hold"/>
                                        <p:tgtEl>
                                          <p:spTgt spid="1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5">
                                            <p:txEl>
                                              <p:pRg st="2" end="2"/>
                                            </p:txEl>
                                          </p:spTgt>
                                        </p:tgtEl>
                                        <p:attrNameLst>
                                          <p:attrName>style.visibility</p:attrName>
                                        </p:attrNameLst>
                                      </p:cBhvr>
                                      <p:to>
                                        <p:strVal val="visible"/>
                                      </p:to>
                                    </p:set>
                                    <p:anim calcmode="lin" valueType="num">
                                      <p:cBhvr additive="base">
                                        <p:cTn id="19"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5">
                                            <p:txEl>
                                              <p:pRg st="3" end="3"/>
                                            </p:txEl>
                                          </p:spTgt>
                                        </p:tgtEl>
                                        <p:attrNameLst>
                                          <p:attrName>style.visibility</p:attrName>
                                        </p:attrNameLst>
                                      </p:cBhvr>
                                      <p:to>
                                        <p:strVal val="visible"/>
                                      </p:to>
                                    </p:set>
                                    <p:anim calcmode="lin" valueType="num">
                                      <p:cBhvr additive="base">
                                        <p:cTn id="25"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0" y="0"/>
            <a:ext cx="12192000" cy="6858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6000" dirty="0">
              <a:latin typeface="Bell MT" charset="0"/>
              <a:ea typeface="Bell MT" charset="0"/>
              <a:cs typeface="Bell MT" charset="0"/>
            </a:endParaRPr>
          </a:p>
        </p:txBody>
      </p:sp>
      <p:pic>
        <p:nvPicPr>
          <p:cNvPr id="12" name="Picture 11"/>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573729" y="5761704"/>
            <a:ext cx="2780071" cy="617734"/>
          </a:xfrm>
          <a:prstGeom prst="rect">
            <a:avLst/>
          </a:prstGeom>
        </p:spPr>
      </p:pic>
      <p:sp>
        <p:nvSpPr>
          <p:cNvPr id="9" name="Title 1">
            <a:extLst>
              <a:ext uri="{FF2B5EF4-FFF2-40B4-BE49-F238E27FC236}">
                <a16:creationId xmlns:a16="http://schemas.microsoft.com/office/drawing/2014/main" id="{9E683A17-19DB-6E43-A95D-978E4BC3D521}"/>
              </a:ext>
            </a:extLst>
          </p:cNvPr>
          <p:cNvSpPr>
            <a:spLocks noGrp="1"/>
          </p:cNvSpPr>
          <p:nvPr>
            <p:ph type="title"/>
          </p:nvPr>
        </p:nvSpPr>
        <p:spPr>
          <a:xfrm>
            <a:off x="1853524" y="477312"/>
            <a:ext cx="8386460" cy="1143000"/>
          </a:xfrm>
        </p:spPr>
        <p:txBody>
          <a:bodyPr>
            <a:normAutofit/>
          </a:bodyPr>
          <a:lstStyle/>
          <a:p>
            <a:pPr algn="ctr"/>
            <a:r>
              <a:rPr lang="en-US" b="1" dirty="0">
                <a:latin typeface="PT Serif" panose="020A0603040505020204" pitchFamily="18" charset="77"/>
              </a:rPr>
              <a:t>Underwriting vs Advertising</a:t>
            </a:r>
          </a:p>
        </p:txBody>
      </p:sp>
      <p:sp>
        <p:nvSpPr>
          <p:cNvPr id="11" name="Content Placeholder 2">
            <a:extLst>
              <a:ext uri="{FF2B5EF4-FFF2-40B4-BE49-F238E27FC236}">
                <a16:creationId xmlns:a16="http://schemas.microsoft.com/office/drawing/2014/main" id="{49A46E4E-0E88-474B-A42D-2AE45068FE0B}"/>
              </a:ext>
            </a:extLst>
          </p:cNvPr>
          <p:cNvSpPr>
            <a:spLocks noGrp="1"/>
          </p:cNvSpPr>
          <p:nvPr>
            <p:ph idx="1"/>
          </p:nvPr>
        </p:nvSpPr>
        <p:spPr>
          <a:xfrm>
            <a:off x="2121000" y="1853139"/>
            <a:ext cx="8821725" cy="3330173"/>
          </a:xfrm>
        </p:spPr>
        <p:txBody>
          <a:bodyPr/>
          <a:lstStyle/>
          <a:p>
            <a:r>
              <a:rPr lang="en-US" dirty="0">
                <a:latin typeface="PT Serif" panose="020A0603040505020204" pitchFamily="18" charset="77"/>
              </a:rPr>
              <a:t>What is Underwriting?</a:t>
            </a:r>
          </a:p>
          <a:p>
            <a:pPr marL="640080" lvl="2" indent="0">
              <a:buNone/>
            </a:pPr>
            <a:r>
              <a:rPr lang="en-US" sz="2400" dirty="0">
                <a:latin typeface="PT Serif" panose="020A0603040505020204" pitchFamily="18" charset="77"/>
              </a:rPr>
              <a:t>A broadcasted announcement in exchange for funding. They serve to </a:t>
            </a:r>
            <a:r>
              <a:rPr lang="en-US" sz="2400" b="1" i="1" dirty="0">
                <a:latin typeface="PT Serif" panose="020A0603040505020204" pitchFamily="18" charset="77"/>
              </a:rPr>
              <a:t>identify</a:t>
            </a:r>
            <a:r>
              <a:rPr lang="en-US" sz="2400" b="1" dirty="0">
                <a:latin typeface="PT Serif" panose="020A0603040505020204" pitchFamily="18" charset="77"/>
              </a:rPr>
              <a:t>, </a:t>
            </a:r>
            <a:r>
              <a:rPr lang="en-US" sz="2400" dirty="0">
                <a:latin typeface="PT Serif" panose="020A0603040505020204" pitchFamily="18" charset="77"/>
              </a:rPr>
              <a:t>describe and acknowledge the underwriter.</a:t>
            </a:r>
          </a:p>
          <a:p>
            <a:pPr marL="0" indent="0">
              <a:buNone/>
            </a:pPr>
            <a:endParaRPr lang="en-US" dirty="0">
              <a:latin typeface="PT Serif" panose="020A0603040505020204" pitchFamily="18" charset="77"/>
            </a:endParaRPr>
          </a:p>
          <a:p>
            <a:r>
              <a:rPr lang="en-US" dirty="0">
                <a:latin typeface="PT Serif" panose="020A0603040505020204" pitchFamily="18" charset="77"/>
              </a:rPr>
              <a:t>What it isn't</a:t>
            </a:r>
          </a:p>
          <a:p>
            <a:pPr marL="640080" lvl="2" indent="0">
              <a:buNone/>
            </a:pPr>
            <a:r>
              <a:rPr lang="en-US" sz="2400" dirty="0">
                <a:latin typeface="PT Serif" panose="020A0603040505020204" pitchFamily="18" charset="77"/>
              </a:rPr>
              <a:t>It is </a:t>
            </a:r>
            <a:r>
              <a:rPr lang="en-US" sz="2400" u="sng" dirty="0">
                <a:latin typeface="PT Serif" panose="020A0603040505020204" pitchFamily="18" charset="77"/>
              </a:rPr>
              <a:t>not</a:t>
            </a:r>
            <a:r>
              <a:rPr lang="en-US" sz="2400" dirty="0">
                <a:latin typeface="PT Serif" panose="020A0603040505020204" pitchFamily="18" charset="77"/>
              </a:rPr>
              <a:t> advertising.</a:t>
            </a:r>
          </a:p>
        </p:txBody>
      </p:sp>
      <p:grpSp>
        <p:nvGrpSpPr>
          <p:cNvPr id="13" name="Group 12">
            <a:extLst>
              <a:ext uri="{FF2B5EF4-FFF2-40B4-BE49-F238E27FC236}">
                <a16:creationId xmlns:a16="http://schemas.microsoft.com/office/drawing/2014/main" id="{A8EBF03A-4EBB-1840-BE8B-23C98FF086CB}"/>
              </a:ext>
            </a:extLst>
          </p:cNvPr>
          <p:cNvGrpSpPr/>
          <p:nvPr/>
        </p:nvGrpSpPr>
        <p:grpSpPr>
          <a:xfrm flipH="1">
            <a:off x="739708" y="0"/>
            <a:ext cx="1113816" cy="4355024"/>
            <a:chOff x="761479" y="0"/>
            <a:chExt cx="1113816" cy="4355024"/>
          </a:xfrm>
        </p:grpSpPr>
        <p:sp>
          <p:nvSpPr>
            <p:cNvPr id="14" name="Rectangle 13">
              <a:extLst>
                <a:ext uri="{FF2B5EF4-FFF2-40B4-BE49-F238E27FC236}">
                  <a16:creationId xmlns:a16="http://schemas.microsoft.com/office/drawing/2014/main" id="{17B223CB-B534-A743-9683-F06E7F947A9A}"/>
                </a:ext>
              </a:extLst>
            </p:cNvPr>
            <p:cNvSpPr/>
            <p:nvPr/>
          </p:nvSpPr>
          <p:spPr>
            <a:xfrm>
              <a:off x="1075079" y="2"/>
              <a:ext cx="134533" cy="356234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5" name="Rectangle 14">
              <a:extLst>
                <a:ext uri="{FF2B5EF4-FFF2-40B4-BE49-F238E27FC236}">
                  <a16:creationId xmlns:a16="http://schemas.microsoft.com/office/drawing/2014/main" id="{D41D3F9D-BC4B-B94D-AD08-7BFAEE27062F}"/>
                </a:ext>
              </a:extLst>
            </p:cNvPr>
            <p:cNvSpPr/>
            <p:nvPr/>
          </p:nvSpPr>
          <p:spPr>
            <a:xfrm>
              <a:off x="1409178" y="2"/>
              <a:ext cx="141188" cy="2917854"/>
            </a:xfrm>
            <a:prstGeom prst="rect">
              <a:avLst/>
            </a:prstGeom>
            <a:solidFill>
              <a:srgbClr val="3591A2"/>
            </a:solidFill>
            <a:ln>
              <a:solidFill>
                <a:srgbClr val="3591A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6" name="Rectangle 15">
              <a:extLst>
                <a:ext uri="{FF2B5EF4-FFF2-40B4-BE49-F238E27FC236}">
                  <a16:creationId xmlns:a16="http://schemas.microsoft.com/office/drawing/2014/main" id="{5DABEE95-F1B0-4C4E-94AD-DD5CA78055B1}"/>
                </a:ext>
              </a:extLst>
            </p:cNvPr>
            <p:cNvSpPr/>
            <p:nvPr/>
          </p:nvSpPr>
          <p:spPr>
            <a:xfrm>
              <a:off x="1735811" y="0"/>
              <a:ext cx="139484" cy="4355024"/>
            </a:xfrm>
            <a:prstGeom prst="rect">
              <a:avLst/>
            </a:prstGeom>
            <a:solidFill>
              <a:srgbClr val="F2CD00"/>
            </a:solidFill>
            <a:ln>
              <a:solidFill>
                <a:srgbClr val="F2CD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7" name="Rectangle 16">
              <a:extLst>
                <a:ext uri="{FF2B5EF4-FFF2-40B4-BE49-F238E27FC236}">
                  <a16:creationId xmlns:a16="http://schemas.microsoft.com/office/drawing/2014/main" id="{3A73947B-669E-C74E-B1A6-5FD3BA50CEB9}"/>
                </a:ext>
              </a:extLst>
            </p:cNvPr>
            <p:cNvSpPr/>
            <p:nvPr/>
          </p:nvSpPr>
          <p:spPr>
            <a:xfrm>
              <a:off x="761479" y="3"/>
              <a:ext cx="127816" cy="1853136"/>
            </a:xfrm>
            <a:prstGeom prst="rect">
              <a:avLst/>
            </a:prstGeom>
            <a:solidFill>
              <a:srgbClr val="F03F35"/>
            </a:solidFill>
            <a:ln>
              <a:solidFill>
                <a:srgbClr val="F03F3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Tree>
    <p:extLst>
      <p:ext uri="{BB962C8B-B14F-4D97-AF65-F5344CB8AC3E}">
        <p14:creationId xmlns:p14="http://schemas.microsoft.com/office/powerpoint/2010/main" val="3038258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anim calcmode="lin" valueType="num">
                                      <p:cBhvr>
                                        <p:cTn id="7" dur="500" decel="50000" fill="hold">
                                          <p:stCondLst>
                                            <p:cond delay="0"/>
                                          </p:stCondLst>
                                        </p:cTn>
                                        <p:tgtEl>
                                          <p:spTgt spid="11">
                                            <p:txEl>
                                              <p:pRg st="1" end="1"/>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1">
                                            <p:txEl>
                                              <p:pRg st="1" end="1"/>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1">
                                            <p:txEl>
                                              <p:pRg st="1" end="1"/>
                                            </p:txEl>
                                          </p:spTgt>
                                        </p:tgtEl>
                                        <p:attrNameLst>
                                          <p:attrName>ppt_w</p:attrName>
                                        </p:attrNameLst>
                                      </p:cBhvr>
                                      <p:tavLst>
                                        <p:tav tm="0">
                                          <p:val>
                                            <p:strVal val="#ppt_w*.05"/>
                                          </p:val>
                                        </p:tav>
                                        <p:tav tm="100000">
                                          <p:val>
                                            <p:strVal val="#ppt_w"/>
                                          </p:val>
                                        </p:tav>
                                      </p:tavLst>
                                    </p:anim>
                                    <p:anim calcmode="lin" valueType="num">
                                      <p:cBhvr>
                                        <p:cTn id="10" dur="1000" fill="hold"/>
                                        <p:tgtEl>
                                          <p:spTgt spid="11">
                                            <p:txEl>
                                              <p:pRg st="1" end="1"/>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1">
                                            <p:txEl>
                                              <p:pRg st="1" end="1"/>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1">
                                            <p:txEl>
                                              <p:pRg st="1" end="1"/>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1">
                                            <p:txEl>
                                              <p:pRg st="1" end="1"/>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1">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
                                            <p:txEl>
                                              <p:pRg st="4" end="4"/>
                                            </p:txEl>
                                          </p:spTgt>
                                        </p:tgtEl>
                                        <p:attrNameLst>
                                          <p:attrName>style.visibility</p:attrName>
                                        </p:attrNameLst>
                                      </p:cBhvr>
                                      <p:to>
                                        <p:strVal val="visible"/>
                                      </p:to>
                                    </p:set>
                                    <p:anim calcmode="lin" valueType="num">
                                      <p:cBhvr additive="base">
                                        <p:cTn id="19"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0239984" y="0"/>
            <a:ext cx="1113816" cy="4355024"/>
            <a:chOff x="761479" y="0"/>
            <a:chExt cx="1113816" cy="4355024"/>
          </a:xfrm>
        </p:grpSpPr>
        <p:sp>
          <p:nvSpPr>
            <p:cNvPr id="5" name="Rectangle 4"/>
            <p:cNvSpPr/>
            <p:nvPr/>
          </p:nvSpPr>
          <p:spPr>
            <a:xfrm>
              <a:off x="1075079" y="2"/>
              <a:ext cx="134533" cy="356234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 name="Rectangle 5"/>
            <p:cNvSpPr/>
            <p:nvPr/>
          </p:nvSpPr>
          <p:spPr>
            <a:xfrm>
              <a:off x="1409178" y="2"/>
              <a:ext cx="141188" cy="2917854"/>
            </a:xfrm>
            <a:prstGeom prst="rect">
              <a:avLst/>
            </a:prstGeom>
            <a:solidFill>
              <a:srgbClr val="3591A2"/>
            </a:solidFill>
            <a:ln>
              <a:solidFill>
                <a:srgbClr val="3591A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 name="Rectangle 6"/>
            <p:cNvSpPr/>
            <p:nvPr/>
          </p:nvSpPr>
          <p:spPr>
            <a:xfrm>
              <a:off x="1735811" y="0"/>
              <a:ext cx="139484" cy="4355024"/>
            </a:xfrm>
            <a:prstGeom prst="rect">
              <a:avLst/>
            </a:prstGeom>
            <a:solidFill>
              <a:srgbClr val="F2CD00"/>
            </a:solidFill>
            <a:ln>
              <a:solidFill>
                <a:srgbClr val="F2CD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 name="Rectangle 7"/>
            <p:cNvSpPr/>
            <p:nvPr/>
          </p:nvSpPr>
          <p:spPr>
            <a:xfrm>
              <a:off x="761479" y="3"/>
              <a:ext cx="127816" cy="1853136"/>
            </a:xfrm>
            <a:prstGeom prst="rect">
              <a:avLst/>
            </a:prstGeom>
            <a:solidFill>
              <a:srgbClr val="F03F35"/>
            </a:solidFill>
            <a:ln>
              <a:solidFill>
                <a:srgbClr val="F03F3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10" name="Title 1"/>
          <p:cNvSpPr txBox="1">
            <a:spLocks/>
          </p:cNvSpPr>
          <p:nvPr/>
        </p:nvSpPr>
        <p:spPr>
          <a:xfrm>
            <a:off x="0" y="0"/>
            <a:ext cx="12192000" cy="6858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6000" dirty="0">
              <a:latin typeface="Bell MT" charset="0"/>
              <a:ea typeface="Bell MT" charset="0"/>
              <a:cs typeface="Bell MT" charset="0"/>
            </a:endParaRPr>
          </a:p>
        </p:txBody>
      </p:sp>
      <p:pic>
        <p:nvPicPr>
          <p:cNvPr id="12" name="Picture 11"/>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573729" y="5761704"/>
            <a:ext cx="2780071" cy="617734"/>
          </a:xfrm>
          <a:prstGeom prst="rect">
            <a:avLst/>
          </a:prstGeom>
        </p:spPr>
      </p:pic>
      <p:sp>
        <p:nvSpPr>
          <p:cNvPr id="11" name="Content Placeholder 2">
            <a:extLst>
              <a:ext uri="{FF2B5EF4-FFF2-40B4-BE49-F238E27FC236}">
                <a16:creationId xmlns:a16="http://schemas.microsoft.com/office/drawing/2014/main" id="{301294B9-35D0-D84F-97F6-D9BEF93E975B}"/>
              </a:ext>
            </a:extLst>
          </p:cNvPr>
          <p:cNvSpPr>
            <a:spLocks noGrp="1"/>
          </p:cNvSpPr>
          <p:nvPr>
            <p:ph idx="1"/>
          </p:nvPr>
        </p:nvSpPr>
        <p:spPr>
          <a:xfrm>
            <a:off x="1149274" y="1694473"/>
            <a:ext cx="9012646" cy="4375662"/>
          </a:xfrm>
        </p:spPr>
        <p:txBody>
          <a:bodyPr>
            <a:normAutofit/>
          </a:bodyPr>
          <a:lstStyle/>
          <a:p>
            <a:r>
              <a:rPr lang="en-US" dirty="0">
                <a:latin typeface="PT Serif" panose="020A0603040505020204" pitchFamily="18" charset="77"/>
              </a:rPr>
              <a:t>What are the main differences between underwriting and advertising?</a:t>
            </a:r>
          </a:p>
          <a:p>
            <a:pPr marL="708660" lvl="1" indent="-342900">
              <a:buFont typeface="Courier New" panose="02070309020205020404" pitchFamily="49" charset="0"/>
              <a:buChar char="o"/>
            </a:pPr>
            <a:r>
              <a:rPr lang="en-US" sz="2400" dirty="0">
                <a:latin typeface="PT Serif" panose="020A0603040505020204" pitchFamily="18" charset="77"/>
              </a:rPr>
              <a:t>Advertising is an announcement in exchange for funding to </a:t>
            </a:r>
            <a:r>
              <a:rPr lang="en-US" sz="2400" b="1" u="sng" dirty="0">
                <a:latin typeface="PT Serif" panose="020A0603040505020204" pitchFamily="18" charset="77"/>
              </a:rPr>
              <a:t>promote</a:t>
            </a:r>
            <a:r>
              <a:rPr lang="en-US" sz="2400" dirty="0">
                <a:latin typeface="PT Serif" panose="020A0603040505020204" pitchFamily="18" charset="77"/>
              </a:rPr>
              <a:t> any service, product or facility. </a:t>
            </a:r>
          </a:p>
          <a:p>
            <a:pPr marL="537210" lvl="1" indent="-171450">
              <a:buFont typeface="Courier New" panose="02070309020205020404" pitchFamily="49" charset="0"/>
              <a:buChar char="o"/>
            </a:pPr>
            <a:endParaRPr lang="en-US" sz="500" dirty="0">
              <a:latin typeface="PT Serif" panose="020A0603040505020204" pitchFamily="18" charset="77"/>
            </a:endParaRPr>
          </a:p>
          <a:p>
            <a:pPr marL="708660" lvl="1" indent="-342900">
              <a:buFont typeface="Courier New" panose="02070309020205020404" pitchFamily="49" charset="0"/>
              <a:buChar char="o"/>
            </a:pPr>
            <a:r>
              <a:rPr lang="en-US" sz="2400" dirty="0">
                <a:latin typeface="PT Serif" panose="020A0603040505020204" pitchFamily="18" charset="77"/>
              </a:rPr>
              <a:t>Underwriting cannot include calls to action, persuade to buy, purchase</a:t>
            </a:r>
          </a:p>
          <a:p>
            <a:pPr marL="365760" lvl="1" indent="0">
              <a:buNone/>
            </a:pPr>
            <a:endParaRPr lang="en-US" sz="2400" dirty="0">
              <a:latin typeface="PT Serif" panose="020A0603040505020204" pitchFamily="18" charset="77"/>
            </a:endParaRPr>
          </a:p>
          <a:p>
            <a:r>
              <a:rPr lang="en-US" dirty="0">
                <a:effectLst/>
                <a:latin typeface="PT Serif" panose="020A0603040505020204" pitchFamily="18" charset="77"/>
              </a:rPr>
              <a:t>What is the difference between sponsors and </a:t>
            </a:r>
            <a:r>
              <a:rPr lang="en-US" dirty="0">
                <a:latin typeface="PT Serif" panose="020A0603040505020204" pitchFamily="18" charset="77"/>
              </a:rPr>
              <a:t>d</a:t>
            </a:r>
            <a:r>
              <a:rPr lang="en-US" dirty="0">
                <a:effectLst/>
                <a:latin typeface="PT Serif" panose="020A0603040505020204" pitchFamily="18" charset="77"/>
              </a:rPr>
              <a:t>onors?</a:t>
            </a:r>
          </a:p>
          <a:p>
            <a:pPr lvl="1">
              <a:buFont typeface="Courier New" panose="02070309020205020404" pitchFamily="49" charset="0"/>
              <a:buChar char="o"/>
            </a:pPr>
            <a:r>
              <a:rPr lang="en-US" dirty="0">
                <a:latin typeface="PT Serif" panose="020A0603040505020204" pitchFamily="18" charset="77"/>
              </a:rPr>
              <a:t>Sponsors receive on air recognition</a:t>
            </a:r>
          </a:p>
          <a:p>
            <a:pPr lvl="1">
              <a:buFont typeface="Courier New" panose="02070309020205020404" pitchFamily="49" charset="0"/>
              <a:buChar char="o"/>
            </a:pPr>
            <a:r>
              <a:rPr lang="en-US" dirty="0">
                <a:effectLst/>
                <a:latin typeface="PT Serif" panose="020A0603040505020204" pitchFamily="18" charset="77"/>
              </a:rPr>
              <a:t>Donors without expectations of on-air recognition</a:t>
            </a:r>
          </a:p>
        </p:txBody>
      </p:sp>
      <p:sp>
        <p:nvSpPr>
          <p:cNvPr id="13" name="Title 1">
            <a:extLst>
              <a:ext uri="{FF2B5EF4-FFF2-40B4-BE49-F238E27FC236}">
                <a16:creationId xmlns:a16="http://schemas.microsoft.com/office/drawing/2014/main" id="{AE9C5409-39CD-8141-B19E-F9DA65A4C3DF}"/>
              </a:ext>
            </a:extLst>
          </p:cNvPr>
          <p:cNvSpPr txBox="1">
            <a:spLocks/>
          </p:cNvSpPr>
          <p:nvPr/>
        </p:nvSpPr>
        <p:spPr>
          <a:xfrm>
            <a:off x="501889" y="477312"/>
            <a:ext cx="9738095"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latin typeface="PT Serif" panose="020A0603040505020204" pitchFamily="18" charset="77"/>
              </a:rPr>
              <a:t>Underwriting vs Advertising</a:t>
            </a:r>
          </a:p>
        </p:txBody>
      </p:sp>
    </p:spTree>
    <p:extLst>
      <p:ext uri="{BB962C8B-B14F-4D97-AF65-F5344CB8AC3E}">
        <p14:creationId xmlns:p14="http://schemas.microsoft.com/office/powerpoint/2010/main" val="1211030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animEffect transition="in" filter="blinds(horizontal)">
                                      <p:cBhvr>
                                        <p:cTn id="7" dur="500"/>
                                        <p:tgtEl>
                                          <p:spTgt spid="1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1">
                                            <p:txEl>
                                              <p:pRg st="3" end="3"/>
                                            </p:txEl>
                                          </p:spTgt>
                                        </p:tgtEl>
                                        <p:attrNameLst>
                                          <p:attrName>style.visibility</p:attrName>
                                        </p:attrNameLst>
                                      </p:cBhvr>
                                      <p:to>
                                        <p:strVal val="visible"/>
                                      </p:to>
                                    </p:set>
                                    <p:animEffect transition="in" filter="blinds(horizontal)">
                                      <p:cBhvr>
                                        <p:cTn id="12" dur="500"/>
                                        <p:tgtEl>
                                          <p:spTgt spid="11">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1">
                                            <p:txEl>
                                              <p:pRg st="5" end="5"/>
                                            </p:txEl>
                                          </p:spTgt>
                                        </p:tgtEl>
                                        <p:attrNameLst>
                                          <p:attrName>style.visibility</p:attrName>
                                        </p:attrNameLst>
                                      </p:cBhvr>
                                      <p:to>
                                        <p:strVal val="visible"/>
                                      </p:to>
                                    </p:set>
                                    <p:animEffect transition="in" filter="blinds(horizontal)">
                                      <p:cBhvr>
                                        <p:cTn id="17" dur="500"/>
                                        <p:tgtEl>
                                          <p:spTgt spid="11">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1">
                                            <p:txEl>
                                              <p:pRg st="6" end="6"/>
                                            </p:txEl>
                                          </p:spTgt>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1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0" y="0"/>
            <a:ext cx="12192000" cy="6858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6000" dirty="0">
              <a:latin typeface="Bell MT" charset="0"/>
              <a:ea typeface="Bell MT" charset="0"/>
              <a:cs typeface="Bell MT" charset="0"/>
            </a:endParaRPr>
          </a:p>
        </p:txBody>
      </p:sp>
      <p:pic>
        <p:nvPicPr>
          <p:cNvPr id="12" name="Picture 11"/>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573729" y="5761704"/>
            <a:ext cx="2780071" cy="617734"/>
          </a:xfrm>
          <a:prstGeom prst="rect">
            <a:avLst/>
          </a:prstGeom>
        </p:spPr>
      </p:pic>
      <p:sp>
        <p:nvSpPr>
          <p:cNvPr id="9" name="Title 1">
            <a:extLst>
              <a:ext uri="{FF2B5EF4-FFF2-40B4-BE49-F238E27FC236}">
                <a16:creationId xmlns:a16="http://schemas.microsoft.com/office/drawing/2014/main" id="{071B0A52-F6F3-F243-95B3-70B7C95AE88B}"/>
              </a:ext>
            </a:extLst>
          </p:cNvPr>
          <p:cNvSpPr>
            <a:spLocks noGrp="1"/>
          </p:cNvSpPr>
          <p:nvPr>
            <p:ph type="title"/>
          </p:nvPr>
        </p:nvSpPr>
        <p:spPr>
          <a:xfrm>
            <a:off x="1930869" y="677930"/>
            <a:ext cx="9196494" cy="1143000"/>
          </a:xfrm>
        </p:spPr>
        <p:txBody>
          <a:bodyPr>
            <a:normAutofit/>
          </a:bodyPr>
          <a:lstStyle/>
          <a:p>
            <a:pPr algn="ctr"/>
            <a:r>
              <a:rPr lang="en-US" b="1" dirty="0">
                <a:latin typeface="PT Serif" panose="020A0603040505020204" pitchFamily="18" charset="77"/>
              </a:rPr>
              <a:t>Avoid Fines</a:t>
            </a:r>
          </a:p>
        </p:txBody>
      </p:sp>
      <p:sp>
        <p:nvSpPr>
          <p:cNvPr id="11" name="Content Placeholder 2">
            <a:extLst>
              <a:ext uri="{FF2B5EF4-FFF2-40B4-BE49-F238E27FC236}">
                <a16:creationId xmlns:a16="http://schemas.microsoft.com/office/drawing/2014/main" id="{9B017238-848F-7046-A8AF-592CE3ECA4C8}"/>
              </a:ext>
            </a:extLst>
          </p:cNvPr>
          <p:cNvSpPr>
            <a:spLocks noGrp="1"/>
          </p:cNvSpPr>
          <p:nvPr>
            <p:ph idx="1"/>
          </p:nvPr>
        </p:nvSpPr>
        <p:spPr>
          <a:xfrm>
            <a:off x="2254790" y="1907558"/>
            <a:ext cx="8872573" cy="3508977"/>
          </a:xfrm>
        </p:spPr>
        <p:txBody>
          <a:bodyPr/>
          <a:lstStyle/>
          <a:p>
            <a:r>
              <a:rPr lang="en-US" dirty="0">
                <a:latin typeface="PT Serif" panose="020A0603040505020204" pitchFamily="18" charset="77"/>
              </a:rPr>
              <a:t>Acceptable language</a:t>
            </a:r>
          </a:p>
          <a:p>
            <a:r>
              <a:rPr lang="en-US" dirty="0">
                <a:latin typeface="PT Serif" panose="020A0603040505020204" pitchFamily="18" charset="77"/>
              </a:rPr>
              <a:t>Unacceptable language</a:t>
            </a:r>
          </a:p>
        </p:txBody>
      </p:sp>
      <p:grpSp>
        <p:nvGrpSpPr>
          <p:cNvPr id="14" name="Group 13">
            <a:extLst>
              <a:ext uri="{FF2B5EF4-FFF2-40B4-BE49-F238E27FC236}">
                <a16:creationId xmlns:a16="http://schemas.microsoft.com/office/drawing/2014/main" id="{72A2CECD-BAAD-DE42-9528-646B8E807AB1}"/>
              </a:ext>
            </a:extLst>
          </p:cNvPr>
          <p:cNvGrpSpPr/>
          <p:nvPr/>
        </p:nvGrpSpPr>
        <p:grpSpPr>
          <a:xfrm flipH="1">
            <a:off x="739708" y="0"/>
            <a:ext cx="1113816" cy="4355024"/>
            <a:chOff x="761479" y="0"/>
            <a:chExt cx="1113816" cy="4355024"/>
          </a:xfrm>
        </p:grpSpPr>
        <p:sp>
          <p:nvSpPr>
            <p:cNvPr id="15" name="Rectangle 14">
              <a:extLst>
                <a:ext uri="{FF2B5EF4-FFF2-40B4-BE49-F238E27FC236}">
                  <a16:creationId xmlns:a16="http://schemas.microsoft.com/office/drawing/2014/main" id="{B04574D2-F220-4E44-9268-1EE62CF23A0D}"/>
                </a:ext>
              </a:extLst>
            </p:cNvPr>
            <p:cNvSpPr/>
            <p:nvPr/>
          </p:nvSpPr>
          <p:spPr>
            <a:xfrm>
              <a:off x="1075079" y="2"/>
              <a:ext cx="134533" cy="356234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6" name="Rectangle 15">
              <a:extLst>
                <a:ext uri="{FF2B5EF4-FFF2-40B4-BE49-F238E27FC236}">
                  <a16:creationId xmlns:a16="http://schemas.microsoft.com/office/drawing/2014/main" id="{F83308E3-B02C-9F4D-ABF7-709591C29A22}"/>
                </a:ext>
              </a:extLst>
            </p:cNvPr>
            <p:cNvSpPr/>
            <p:nvPr/>
          </p:nvSpPr>
          <p:spPr>
            <a:xfrm>
              <a:off x="1409178" y="2"/>
              <a:ext cx="141188" cy="2917854"/>
            </a:xfrm>
            <a:prstGeom prst="rect">
              <a:avLst/>
            </a:prstGeom>
            <a:solidFill>
              <a:srgbClr val="3591A2"/>
            </a:solidFill>
            <a:ln>
              <a:solidFill>
                <a:srgbClr val="3591A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7" name="Rectangle 16">
              <a:extLst>
                <a:ext uri="{FF2B5EF4-FFF2-40B4-BE49-F238E27FC236}">
                  <a16:creationId xmlns:a16="http://schemas.microsoft.com/office/drawing/2014/main" id="{636538E8-95B0-044D-87EA-E9F174C2B55E}"/>
                </a:ext>
              </a:extLst>
            </p:cNvPr>
            <p:cNvSpPr/>
            <p:nvPr/>
          </p:nvSpPr>
          <p:spPr>
            <a:xfrm>
              <a:off x="1735811" y="0"/>
              <a:ext cx="139484" cy="4355024"/>
            </a:xfrm>
            <a:prstGeom prst="rect">
              <a:avLst/>
            </a:prstGeom>
            <a:solidFill>
              <a:srgbClr val="F2CD00"/>
            </a:solidFill>
            <a:ln>
              <a:solidFill>
                <a:srgbClr val="F2CD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8" name="Rectangle 17">
              <a:extLst>
                <a:ext uri="{FF2B5EF4-FFF2-40B4-BE49-F238E27FC236}">
                  <a16:creationId xmlns:a16="http://schemas.microsoft.com/office/drawing/2014/main" id="{E080C52D-3350-BA4A-830D-105F4F2E9126}"/>
                </a:ext>
              </a:extLst>
            </p:cNvPr>
            <p:cNvSpPr/>
            <p:nvPr/>
          </p:nvSpPr>
          <p:spPr>
            <a:xfrm>
              <a:off x="761479" y="3"/>
              <a:ext cx="127816" cy="1853136"/>
            </a:xfrm>
            <a:prstGeom prst="rect">
              <a:avLst/>
            </a:prstGeom>
            <a:solidFill>
              <a:srgbClr val="F03F35"/>
            </a:solidFill>
            <a:ln>
              <a:solidFill>
                <a:srgbClr val="F03F3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Tree>
    <p:extLst>
      <p:ext uri="{BB962C8B-B14F-4D97-AF65-F5344CB8AC3E}">
        <p14:creationId xmlns:p14="http://schemas.microsoft.com/office/powerpoint/2010/main" val="9914431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0239984" y="0"/>
            <a:ext cx="1113816" cy="4355024"/>
            <a:chOff x="761479" y="0"/>
            <a:chExt cx="1113816" cy="4355024"/>
          </a:xfrm>
        </p:grpSpPr>
        <p:sp>
          <p:nvSpPr>
            <p:cNvPr id="5" name="Rectangle 4"/>
            <p:cNvSpPr/>
            <p:nvPr/>
          </p:nvSpPr>
          <p:spPr>
            <a:xfrm>
              <a:off x="1075079" y="2"/>
              <a:ext cx="134533" cy="356234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 name="Rectangle 5"/>
            <p:cNvSpPr/>
            <p:nvPr/>
          </p:nvSpPr>
          <p:spPr>
            <a:xfrm>
              <a:off x="1409178" y="2"/>
              <a:ext cx="141188" cy="2917854"/>
            </a:xfrm>
            <a:prstGeom prst="rect">
              <a:avLst/>
            </a:prstGeom>
            <a:solidFill>
              <a:srgbClr val="3591A2"/>
            </a:solidFill>
            <a:ln>
              <a:solidFill>
                <a:srgbClr val="3591A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 name="Rectangle 6"/>
            <p:cNvSpPr/>
            <p:nvPr/>
          </p:nvSpPr>
          <p:spPr>
            <a:xfrm>
              <a:off x="1735811" y="0"/>
              <a:ext cx="139484" cy="4355024"/>
            </a:xfrm>
            <a:prstGeom prst="rect">
              <a:avLst/>
            </a:prstGeom>
            <a:solidFill>
              <a:srgbClr val="F2CD00"/>
            </a:solidFill>
            <a:ln>
              <a:solidFill>
                <a:srgbClr val="F2CD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 name="Rectangle 7"/>
            <p:cNvSpPr/>
            <p:nvPr/>
          </p:nvSpPr>
          <p:spPr>
            <a:xfrm>
              <a:off x="761479" y="3"/>
              <a:ext cx="127816" cy="1853136"/>
            </a:xfrm>
            <a:prstGeom prst="rect">
              <a:avLst/>
            </a:prstGeom>
            <a:solidFill>
              <a:srgbClr val="F03F35"/>
            </a:solidFill>
            <a:ln>
              <a:solidFill>
                <a:srgbClr val="F03F3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10" name="Title 1"/>
          <p:cNvSpPr txBox="1">
            <a:spLocks/>
          </p:cNvSpPr>
          <p:nvPr/>
        </p:nvSpPr>
        <p:spPr>
          <a:xfrm>
            <a:off x="0" y="0"/>
            <a:ext cx="12192000" cy="6858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6000" dirty="0">
              <a:latin typeface="Bell MT" charset="0"/>
              <a:ea typeface="Bell MT" charset="0"/>
              <a:cs typeface="Bell MT" charset="0"/>
            </a:endParaRPr>
          </a:p>
        </p:txBody>
      </p:sp>
      <p:pic>
        <p:nvPicPr>
          <p:cNvPr id="12" name="Picture 11"/>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573729" y="5761704"/>
            <a:ext cx="2780071" cy="617734"/>
          </a:xfrm>
          <a:prstGeom prst="rect">
            <a:avLst/>
          </a:prstGeom>
        </p:spPr>
      </p:pic>
      <p:sp>
        <p:nvSpPr>
          <p:cNvPr id="9" name="Title 1">
            <a:extLst>
              <a:ext uri="{FF2B5EF4-FFF2-40B4-BE49-F238E27FC236}">
                <a16:creationId xmlns:a16="http://schemas.microsoft.com/office/drawing/2014/main" id="{E0D61DB8-AC0A-D148-B07B-CD243E46C6CE}"/>
              </a:ext>
            </a:extLst>
          </p:cNvPr>
          <p:cNvSpPr>
            <a:spLocks noGrp="1"/>
          </p:cNvSpPr>
          <p:nvPr>
            <p:ph type="title"/>
          </p:nvPr>
        </p:nvSpPr>
        <p:spPr>
          <a:xfrm>
            <a:off x="838200" y="292967"/>
            <a:ext cx="9367204" cy="1618950"/>
          </a:xfrm>
        </p:spPr>
        <p:txBody>
          <a:bodyPr>
            <a:normAutofit/>
          </a:bodyPr>
          <a:lstStyle/>
          <a:p>
            <a:pPr marL="68580"/>
            <a:r>
              <a:rPr lang="en-US" b="1" dirty="0">
                <a:latin typeface="PT Serif" panose="020A0603040505020204" pitchFamily="18" charset="77"/>
              </a:rPr>
              <a:t>Avoid Fines: Acceptable Language</a:t>
            </a:r>
          </a:p>
        </p:txBody>
      </p:sp>
      <p:sp>
        <p:nvSpPr>
          <p:cNvPr id="11" name="Content Placeholder 2">
            <a:extLst>
              <a:ext uri="{FF2B5EF4-FFF2-40B4-BE49-F238E27FC236}">
                <a16:creationId xmlns:a16="http://schemas.microsoft.com/office/drawing/2014/main" id="{FBE8EFD9-D4D3-404E-9FE9-D6953BD4DDFA}"/>
              </a:ext>
            </a:extLst>
          </p:cNvPr>
          <p:cNvSpPr>
            <a:spLocks noGrp="1"/>
          </p:cNvSpPr>
          <p:nvPr>
            <p:ph idx="1"/>
          </p:nvPr>
        </p:nvSpPr>
        <p:spPr>
          <a:xfrm>
            <a:off x="1041892" y="1725114"/>
            <a:ext cx="9163511" cy="4355024"/>
          </a:xfrm>
        </p:spPr>
        <p:txBody>
          <a:bodyPr>
            <a:normAutofit/>
          </a:bodyPr>
          <a:lstStyle/>
          <a:p>
            <a:pPr marL="0" indent="0">
              <a:buNone/>
            </a:pPr>
            <a:r>
              <a:rPr lang="en-US" b="1" u="sng" dirty="0">
                <a:latin typeface="PT Serif" panose="020A0603040505020204" pitchFamily="18" charset="77"/>
              </a:rPr>
              <a:t>Sponsor identification</a:t>
            </a:r>
            <a:r>
              <a:rPr lang="en-US" dirty="0">
                <a:latin typeface="PT Serif" panose="020A0603040505020204" pitchFamily="18" charset="77"/>
              </a:rPr>
              <a:t>: name, address, telephone number, web address</a:t>
            </a:r>
          </a:p>
          <a:p>
            <a:pPr marL="457200" lvl="1" indent="0">
              <a:spcBef>
                <a:spcPts val="1176"/>
              </a:spcBef>
              <a:buNone/>
            </a:pPr>
            <a:r>
              <a:rPr lang="en-US" sz="2400" dirty="0">
                <a:latin typeface="PT Serif" panose="020A0603040505020204" pitchFamily="18" charset="77"/>
              </a:rPr>
              <a:t>Example:  This hour of programming on KNPM is supported by Arizona Radio. More information is available at </a:t>
            </a:r>
            <a:r>
              <a:rPr lang="en-US" sz="2400" dirty="0" err="1">
                <a:latin typeface="PT Serif" panose="020A0603040505020204" pitchFamily="18" charset="77"/>
              </a:rPr>
              <a:t>www.arizonaradio.net</a:t>
            </a:r>
            <a:r>
              <a:rPr lang="en-US" sz="2400" dirty="0">
                <a:latin typeface="PT Serif" panose="020A0603040505020204" pitchFamily="18" charset="77"/>
              </a:rPr>
              <a:t>.</a:t>
            </a:r>
          </a:p>
          <a:p>
            <a:pPr marL="0" indent="0">
              <a:buNone/>
            </a:pPr>
            <a:endParaRPr lang="en-US" sz="1200" b="1" u="sng" dirty="0">
              <a:latin typeface="PT Serif" panose="020A0603040505020204" pitchFamily="18" charset="77"/>
            </a:endParaRPr>
          </a:p>
          <a:p>
            <a:pPr marL="0" indent="0">
              <a:buNone/>
            </a:pPr>
            <a:r>
              <a:rPr lang="en-US" sz="3000" b="1" u="sng" dirty="0">
                <a:latin typeface="PT Serif" panose="020A0603040505020204" pitchFamily="18" charset="77"/>
              </a:rPr>
              <a:t>Non-promotional slogan</a:t>
            </a:r>
          </a:p>
          <a:p>
            <a:pPr marL="457200" lvl="1" indent="0">
              <a:buNone/>
            </a:pPr>
            <a:r>
              <a:rPr lang="en-US" sz="2600" dirty="0">
                <a:latin typeface="PT Serif" panose="020A0603040505020204" pitchFamily="18" charset="77"/>
              </a:rPr>
              <a:t>Examples:</a:t>
            </a:r>
          </a:p>
          <a:p>
            <a:pPr lvl="2">
              <a:buFont typeface="Arial" charset="0"/>
              <a:buChar char="•"/>
            </a:pPr>
            <a:r>
              <a:rPr lang="en-US" sz="2600" dirty="0">
                <a:latin typeface="PT Serif" panose="020A0603040505020204" pitchFamily="18" charset="77"/>
              </a:rPr>
              <a:t>Save Money. Live Better.  </a:t>
            </a:r>
          </a:p>
          <a:p>
            <a:pPr lvl="2">
              <a:buFont typeface="Arial" charset="0"/>
              <a:buChar char="•"/>
            </a:pPr>
            <a:r>
              <a:rPr lang="en-US" sz="2600" dirty="0">
                <a:latin typeface="PT Serif" panose="020A0603040505020204" pitchFamily="18" charset="77"/>
              </a:rPr>
              <a:t>Eat Fresh</a:t>
            </a:r>
          </a:p>
          <a:p>
            <a:endParaRPr lang="en-US" dirty="0">
              <a:latin typeface="PT Serif" panose="020A0603040505020204" pitchFamily="18" charset="77"/>
            </a:endParaRPr>
          </a:p>
        </p:txBody>
      </p:sp>
    </p:spTree>
    <p:extLst>
      <p:ext uri="{BB962C8B-B14F-4D97-AF65-F5344CB8AC3E}">
        <p14:creationId xmlns:p14="http://schemas.microsoft.com/office/powerpoint/2010/main" val="44567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anim calcmode="lin" valueType="num">
                                      <p:cBhvr additive="base">
                                        <p:cTn id="7"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xEl>
                                              <p:pRg st="3" end="3"/>
                                            </p:txEl>
                                          </p:spTgt>
                                        </p:tgtEl>
                                        <p:attrNameLst>
                                          <p:attrName>style.visibility</p:attrName>
                                        </p:attrNameLst>
                                      </p:cBhvr>
                                      <p:to>
                                        <p:strVal val="visible"/>
                                      </p:to>
                                    </p:set>
                                    <p:anim calcmode="lin" valueType="num">
                                      <p:cBhvr additive="base">
                                        <p:cTn id="13" dur="500" fill="hold"/>
                                        <p:tgtEl>
                                          <p:spTgt spid="11">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
                                            <p:txEl>
                                              <p:pRg st="4" end="4"/>
                                            </p:txEl>
                                          </p:spTgt>
                                        </p:tgtEl>
                                        <p:attrNameLst>
                                          <p:attrName>style.visibility</p:attrName>
                                        </p:attrNameLst>
                                      </p:cBhvr>
                                      <p:to>
                                        <p:strVal val="visible"/>
                                      </p:to>
                                    </p:set>
                                    <p:anim calcmode="lin" valueType="num">
                                      <p:cBhvr additive="base">
                                        <p:cTn id="19"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
                                            <p:txEl>
                                              <p:pRg st="5" end="5"/>
                                            </p:txEl>
                                          </p:spTgt>
                                        </p:tgtEl>
                                        <p:attrNameLst>
                                          <p:attrName>style.visibility</p:attrName>
                                        </p:attrNameLst>
                                      </p:cBhvr>
                                      <p:to>
                                        <p:strVal val="visible"/>
                                      </p:to>
                                    </p:set>
                                    <p:anim calcmode="lin" valueType="num">
                                      <p:cBhvr additive="base">
                                        <p:cTn id="25" dur="500" fill="hold"/>
                                        <p:tgtEl>
                                          <p:spTgt spid="11">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1">
                                            <p:txEl>
                                              <p:pRg st="6" end="6"/>
                                            </p:txEl>
                                          </p:spTgt>
                                        </p:tgtEl>
                                        <p:attrNameLst>
                                          <p:attrName>style.visibility</p:attrName>
                                        </p:attrNameLst>
                                      </p:cBhvr>
                                      <p:to>
                                        <p:strVal val="visible"/>
                                      </p:to>
                                    </p:set>
                                    <p:anim calcmode="lin" valueType="num">
                                      <p:cBhvr additive="base">
                                        <p:cTn id="31"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0" y="0"/>
            <a:ext cx="12192000" cy="6858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6000" dirty="0">
              <a:latin typeface="Bell MT" charset="0"/>
              <a:ea typeface="Bell MT" charset="0"/>
              <a:cs typeface="Bell MT" charset="0"/>
            </a:endParaRPr>
          </a:p>
        </p:txBody>
      </p:sp>
      <p:pic>
        <p:nvPicPr>
          <p:cNvPr id="12" name="Picture 11"/>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573729" y="5761704"/>
            <a:ext cx="2780071" cy="617734"/>
          </a:xfrm>
          <a:prstGeom prst="rect">
            <a:avLst/>
          </a:prstGeom>
        </p:spPr>
      </p:pic>
      <p:sp>
        <p:nvSpPr>
          <p:cNvPr id="11" name="Content Placeholder 2">
            <a:extLst>
              <a:ext uri="{FF2B5EF4-FFF2-40B4-BE49-F238E27FC236}">
                <a16:creationId xmlns:a16="http://schemas.microsoft.com/office/drawing/2014/main" id="{2B17C190-2A0B-7540-8402-6C4D5E431424}"/>
              </a:ext>
            </a:extLst>
          </p:cNvPr>
          <p:cNvSpPr>
            <a:spLocks noGrp="1"/>
          </p:cNvSpPr>
          <p:nvPr>
            <p:ph idx="1"/>
          </p:nvPr>
        </p:nvSpPr>
        <p:spPr>
          <a:xfrm>
            <a:off x="2066123" y="1894715"/>
            <a:ext cx="8720486" cy="3182112"/>
          </a:xfrm>
        </p:spPr>
        <p:txBody>
          <a:bodyPr>
            <a:normAutofit/>
          </a:bodyPr>
          <a:lstStyle/>
          <a:p>
            <a:pPr marL="0" indent="0">
              <a:buNone/>
            </a:pPr>
            <a:r>
              <a:rPr lang="en-US" sz="3000" b="1" u="sng" dirty="0">
                <a:latin typeface="PT Serif" panose="020A0603040505020204" pitchFamily="18" charset="77"/>
              </a:rPr>
              <a:t>Historical Information</a:t>
            </a:r>
          </a:p>
          <a:p>
            <a:pPr marL="457200" lvl="1" indent="0">
              <a:buNone/>
            </a:pPr>
            <a:r>
              <a:rPr lang="en-US" sz="2600" dirty="0">
                <a:latin typeface="PT Serif" panose="020A0603040505020204" pitchFamily="18" charset="77"/>
              </a:rPr>
              <a:t>Examples: </a:t>
            </a:r>
          </a:p>
          <a:p>
            <a:pPr marL="923925" lvl="1" indent="-457200"/>
            <a:r>
              <a:rPr lang="en-US" sz="2600" dirty="0">
                <a:latin typeface="PT Serif" panose="020A0603040505020204" pitchFamily="18" charset="77"/>
              </a:rPr>
              <a:t>“We are the oldest bakery in town.” </a:t>
            </a:r>
          </a:p>
          <a:p>
            <a:pPr lvl="1"/>
            <a:endParaRPr lang="en-US" sz="1050" dirty="0">
              <a:latin typeface="PT Serif" panose="020A0603040505020204" pitchFamily="18" charset="77"/>
            </a:endParaRPr>
          </a:p>
          <a:p>
            <a:pPr marL="923925" lvl="2" indent="-457200"/>
            <a:r>
              <a:rPr lang="en-US" sz="2600" dirty="0">
                <a:latin typeface="PT Serif" panose="020A0603040505020204" pitchFamily="18" charset="77"/>
              </a:rPr>
              <a:t>“Boys &amp; Girls Club has been serving Music Town since 2008.”</a:t>
            </a:r>
          </a:p>
        </p:txBody>
      </p:sp>
      <p:sp>
        <p:nvSpPr>
          <p:cNvPr id="13" name="Title 1">
            <a:extLst>
              <a:ext uri="{FF2B5EF4-FFF2-40B4-BE49-F238E27FC236}">
                <a16:creationId xmlns:a16="http://schemas.microsoft.com/office/drawing/2014/main" id="{46089C48-0F96-6140-A5E9-72CA8415FE80}"/>
              </a:ext>
            </a:extLst>
          </p:cNvPr>
          <p:cNvSpPr>
            <a:spLocks noGrp="1"/>
          </p:cNvSpPr>
          <p:nvPr>
            <p:ph type="title"/>
          </p:nvPr>
        </p:nvSpPr>
        <p:spPr>
          <a:xfrm>
            <a:off x="1939500" y="455611"/>
            <a:ext cx="9512792" cy="1325563"/>
          </a:xfrm>
        </p:spPr>
        <p:txBody>
          <a:bodyPr>
            <a:normAutofit/>
          </a:bodyPr>
          <a:lstStyle/>
          <a:p>
            <a:pPr marL="68580"/>
            <a:r>
              <a:rPr lang="en-US" b="1" dirty="0">
                <a:latin typeface="PT Serif" panose="020A0603040505020204" pitchFamily="18" charset="77"/>
              </a:rPr>
              <a:t>Avoid Fines: Acceptable Language</a:t>
            </a:r>
          </a:p>
        </p:txBody>
      </p:sp>
      <p:grpSp>
        <p:nvGrpSpPr>
          <p:cNvPr id="14" name="Group 13">
            <a:extLst>
              <a:ext uri="{FF2B5EF4-FFF2-40B4-BE49-F238E27FC236}">
                <a16:creationId xmlns:a16="http://schemas.microsoft.com/office/drawing/2014/main" id="{D3501254-0A5B-0A4D-907E-FFF1CB8D5760}"/>
              </a:ext>
            </a:extLst>
          </p:cNvPr>
          <p:cNvGrpSpPr/>
          <p:nvPr/>
        </p:nvGrpSpPr>
        <p:grpSpPr>
          <a:xfrm flipH="1">
            <a:off x="739708" y="0"/>
            <a:ext cx="1113816" cy="4355024"/>
            <a:chOff x="761479" y="0"/>
            <a:chExt cx="1113816" cy="4355024"/>
          </a:xfrm>
        </p:grpSpPr>
        <p:sp>
          <p:nvSpPr>
            <p:cNvPr id="15" name="Rectangle 14">
              <a:extLst>
                <a:ext uri="{FF2B5EF4-FFF2-40B4-BE49-F238E27FC236}">
                  <a16:creationId xmlns:a16="http://schemas.microsoft.com/office/drawing/2014/main" id="{BC043662-8A24-B846-9732-E9F31EFBE2DE}"/>
                </a:ext>
              </a:extLst>
            </p:cNvPr>
            <p:cNvSpPr/>
            <p:nvPr/>
          </p:nvSpPr>
          <p:spPr>
            <a:xfrm>
              <a:off x="1075079" y="2"/>
              <a:ext cx="134533" cy="356234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6" name="Rectangle 15">
              <a:extLst>
                <a:ext uri="{FF2B5EF4-FFF2-40B4-BE49-F238E27FC236}">
                  <a16:creationId xmlns:a16="http://schemas.microsoft.com/office/drawing/2014/main" id="{DE5D8F12-1FED-F948-AE32-448AF4A57517}"/>
                </a:ext>
              </a:extLst>
            </p:cNvPr>
            <p:cNvSpPr/>
            <p:nvPr/>
          </p:nvSpPr>
          <p:spPr>
            <a:xfrm>
              <a:off x="1409178" y="2"/>
              <a:ext cx="141188" cy="2917854"/>
            </a:xfrm>
            <a:prstGeom prst="rect">
              <a:avLst/>
            </a:prstGeom>
            <a:solidFill>
              <a:srgbClr val="3591A2"/>
            </a:solidFill>
            <a:ln>
              <a:solidFill>
                <a:srgbClr val="3591A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7" name="Rectangle 16">
              <a:extLst>
                <a:ext uri="{FF2B5EF4-FFF2-40B4-BE49-F238E27FC236}">
                  <a16:creationId xmlns:a16="http://schemas.microsoft.com/office/drawing/2014/main" id="{95907127-F1BD-B645-956B-939899166DD5}"/>
                </a:ext>
              </a:extLst>
            </p:cNvPr>
            <p:cNvSpPr/>
            <p:nvPr/>
          </p:nvSpPr>
          <p:spPr>
            <a:xfrm>
              <a:off x="1735811" y="0"/>
              <a:ext cx="139484" cy="4355024"/>
            </a:xfrm>
            <a:prstGeom prst="rect">
              <a:avLst/>
            </a:prstGeom>
            <a:solidFill>
              <a:srgbClr val="F2CD00"/>
            </a:solidFill>
            <a:ln>
              <a:solidFill>
                <a:srgbClr val="F2CD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8" name="Rectangle 17">
              <a:extLst>
                <a:ext uri="{FF2B5EF4-FFF2-40B4-BE49-F238E27FC236}">
                  <a16:creationId xmlns:a16="http://schemas.microsoft.com/office/drawing/2014/main" id="{3BF0D9DF-7BE8-744D-8BD1-9318A4DFA360}"/>
                </a:ext>
              </a:extLst>
            </p:cNvPr>
            <p:cNvSpPr/>
            <p:nvPr/>
          </p:nvSpPr>
          <p:spPr>
            <a:xfrm>
              <a:off x="761479" y="3"/>
              <a:ext cx="127816" cy="1853136"/>
            </a:xfrm>
            <a:prstGeom prst="rect">
              <a:avLst/>
            </a:prstGeom>
            <a:solidFill>
              <a:srgbClr val="F03F35"/>
            </a:solidFill>
            <a:ln>
              <a:solidFill>
                <a:srgbClr val="F03F3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Tree>
    <p:extLst>
      <p:ext uri="{BB962C8B-B14F-4D97-AF65-F5344CB8AC3E}">
        <p14:creationId xmlns:p14="http://schemas.microsoft.com/office/powerpoint/2010/main" val="1190256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anim calcmode="lin" valueType="num">
                                      <p:cBhvr additive="base">
                                        <p:cTn id="7"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xEl>
                                              <p:pRg st="2" end="2"/>
                                            </p:txEl>
                                          </p:spTgt>
                                        </p:tgtEl>
                                        <p:attrNameLst>
                                          <p:attrName>style.visibility</p:attrName>
                                        </p:attrNameLst>
                                      </p:cBhvr>
                                      <p:to>
                                        <p:strVal val="visible"/>
                                      </p:to>
                                    </p:set>
                                    <p:anim calcmode="lin" valueType="num">
                                      <p:cBhvr additive="base">
                                        <p:cTn id="13"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11">
                                            <p:txEl>
                                              <p:pRg st="4" end="4"/>
                                            </p:txEl>
                                          </p:spTgt>
                                        </p:tgtEl>
                                        <p:attrNameLst>
                                          <p:attrName>style.visibility</p:attrName>
                                        </p:attrNameLst>
                                      </p:cBhvr>
                                      <p:to>
                                        <p:strVal val="visible"/>
                                      </p:to>
                                    </p:set>
                                    <p:anim calcmode="lin" valueType="num">
                                      <p:cBhvr additive="base">
                                        <p:cTn id="19" dur="500"/>
                                        <p:tgtEl>
                                          <p:spTgt spid="11">
                                            <p:txEl>
                                              <p:pRg st="4" end="4"/>
                                            </p:txEl>
                                          </p:spTgt>
                                        </p:tgtEl>
                                        <p:attrNameLst>
                                          <p:attrName>ppt_y</p:attrName>
                                        </p:attrNameLst>
                                      </p:cBhvr>
                                      <p:tavLst>
                                        <p:tav tm="0">
                                          <p:val>
                                            <p:strVal val="#ppt_y+#ppt_h*1.125000"/>
                                          </p:val>
                                        </p:tav>
                                        <p:tav tm="100000">
                                          <p:val>
                                            <p:strVal val="#ppt_y"/>
                                          </p:val>
                                        </p:tav>
                                      </p:tavLst>
                                    </p:anim>
                                    <p:animEffect transition="in" filter="wipe(up)">
                                      <p:cBhvr>
                                        <p:cTn id="20" dur="500"/>
                                        <p:tgtEl>
                                          <p:spTgt spid="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5149</TotalTime>
  <Words>764</Words>
  <Application>Microsoft Macintosh PowerPoint</Application>
  <PresentationFormat>Widescreen</PresentationFormat>
  <Paragraphs>141</Paragraphs>
  <Slides>25</Slides>
  <Notes>9</Notes>
  <HiddenSlides>0</HiddenSlides>
  <MMClips>6</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Arial</vt:lpstr>
      <vt:lpstr>Avenir Next Condensed</vt:lpstr>
      <vt:lpstr>Bell MT</vt:lpstr>
      <vt:lpstr>Calibri</vt:lpstr>
      <vt:lpstr>Calibri Light</vt:lpstr>
      <vt:lpstr>Courier New</vt:lpstr>
      <vt:lpstr>PT Serif</vt:lpstr>
      <vt:lpstr>Office Theme</vt:lpstr>
      <vt:lpstr>UNDERWRITING 101</vt:lpstr>
      <vt:lpstr>Underwriting helps to maintain  compliance and contributes to fundraising</vt:lpstr>
      <vt:lpstr>Station Fundraising</vt:lpstr>
      <vt:lpstr>Training Objectives</vt:lpstr>
      <vt:lpstr>Underwriting vs Advertising</vt:lpstr>
      <vt:lpstr>PowerPoint Presentation</vt:lpstr>
      <vt:lpstr>Avoid Fines</vt:lpstr>
      <vt:lpstr>Avoid Fines: Acceptable Language</vt:lpstr>
      <vt:lpstr>Avoid Fines: Acceptable Language</vt:lpstr>
      <vt:lpstr>Avoid Fines: Unacceptable language</vt:lpstr>
      <vt:lpstr>PowerPoint Presentation</vt:lpstr>
      <vt:lpstr>Avoid Fines: Comparative &amp; Qualitative Language</vt:lpstr>
      <vt:lpstr>Exception to the Rules</vt:lpstr>
      <vt:lpstr>Underwriting Language Review</vt:lpstr>
      <vt:lpstr>Quiz 1</vt:lpstr>
      <vt:lpstr>Scripting to Recording</vt:lpstr>
      <vt:lpstr>Underwriting Copy Two</vt:lpstr>
      <vt:lpstr>A Recipe for a Solid and Legal Underwriting Spot</vt:lpstr>
      <vt:lpstr>Just Do It</vt:lpstr>
      <vt:lpstr>Underwriting Policy</vt:lpstr>
      <vt:lpstr>Benefits of Underwriting</vt:lpstr>
      <vt:lpstr>Resources</vt:lpstr>
      <vt:lpstr>Next Steps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Elyse Dempsey</dc:creator>
  <cp:lastModifiedBy>Kyler  Edsitty</cp:lastModifiedBy>
  <cp:revision>39</cp:revision>
  <dcterms:created xsi:type="dcterms:W3CDTF">2017-08-23T14:13:30Z</dcterms:created>
  <dcterms:modified xsi:type="dcterms:W3CDTF">2024-05-21T21:16:41Z</dcterms:modified>
</cp:coreProperties>
</file>